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62" r:id="rId3"/>
    <p:sldId id="701" r:id="rId4"/>
    <p:sldId id="702" r:id="rId5"/>
    <p:sldId id="703" r:id="rId6"/>
    <p:sldId id="704" r:id="rId7"/>
    <p:sldId id="705" r:id="rId8"/>
    <p:sldId id="706" r:id="rId9"/>
    <p:sldId id="707" r:id="rId10"/>
    <p:sldId id="708" r:id="rId11"/>
    <p:sldId id="709" r:id="rId12"/>
    <p:sldId id="710" r:id="rId13"/>
    <p:sldId id="711" r:id="rId14"/>
    <p:sldId id="712" r:id="rId15"/>
    <p:sldId id="713" r:id="rId16"/>
    <p:sldId id="714" r:id="rId17"/>
    <p:sldId id="715" r:id="rId18"/>
    <p:sldId id="716" r:id="rId19"/>
    <p:sldId id="717" r:id="rId20"/>
    <p:sldId id="277"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2A7"/>
    <a:srgbClr val="16143B"/>
    <a:srgbClr val="42DABF"/>
    <a:srgbClr val="E6E6E6"/>
    <a:srgbClr val="01135F"/>
    <a:srgbClr val="019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44" autoAdjust="0"/>
    <p:restoredTop sz="94660"/>
  </p:normalViewPr>
  <p:slideViewPr>
    <p:cSldViewPr snapToGrid="0">
      <p:cViewPr varScale="1">
        <p:scale>
          <a:sx n="123" d="100"/>
          <a:sy n="123" d="100"/>
        </p:scale>
        <p:origin x="499"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6E382-4481-4917-A29B-DC8FAF9FBE2E}" type="datetimeFigureOut">
              <a:rPr lang="zh-CN" altLang="en-US" smtClean="0"/>
              <a:t>2024-03-16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FCC8CF-7FAB-4F37-94BD-242AA75E9E99}" type="slidenum">
              <a:rPr lang="zh-CN" altLang="en-US" smtClean="0"/>
              <a:t>‹#›</a:t>
            </a:fld>
            <a:endParaRPr lang="zh-CN" altLang="en-US"/>
          </a:p>
        </p:txBody>
      </p:sp>
    </p:spTree>
    <p:extLst>
      <p:ext uri="{BB962C8B-B14F-4D97-AF65-F5344CB8AC3E}">
        <p14:creationId xmlns:p14="http://schemas.microsoft.com/office/powerpoint/2010/main" val="2500408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46390-1172-4A16-A1E1-633B27315DA3}" type="datetimeFigureOut">
              <a:rPr lang="zh-CN" altLang="en-US" smtClean="0"/>
              <a:t>2024-03-16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2599016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46390-1172-4A16-A1E1-633B27315DA3}" type="datetimeFigureOut">
              <a:rPr lang="zh-CN" altLang="en-US" smtClean="0"/>
              <a:t>2024-03-16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350134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46390-1172-4A16-A1E1-633B27315DA3}" type="datetimeFigureOut">
              <a:rPr lang="zh-CN" altLang="en-US" smtClean="0"/>
              <a:t>2024-03-16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551789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86D9F12-298F-4BA9-885E-BCD438E8F58B}" type="slidenum">
              <a:rPr lang="en-US" altLang="zh-CN"/>
              <a:pPr/>
              <a:t>‹#›</a:t>
            </a:fld>
            <a:endParaRPr lang="en-US" altLang="zh-CN"/>
          </a:p>
        </p:txBody>
      </p:sp>
    </p:spTree>
    <p:extLst>
      <p:ext uri="{BB962C8B-B14F-4D97-AF65-F5344CB8AC3E}">
        <p14:creationId xmlns:p14="http://schemas.microsoft.com/office/powerpoint/2010/main" val="3077801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FC42DF3-6CE2-4BE7-9CDC-EAAC6AF6F41D}" type="slidenum">
              <a:rPr lang="en-US" altLang="zh-CN"/>
              <a:pPr/>
              <a:t>‹#›</a:t>
            </a:fld>
            <a:endParaRPr lang="en-US" altLang="zh-CN"/>
          </a:p>
        </p:txBody>
      </p:sp>
    </p:spTree>
    <p:extLst>
      <p:ext uri="{BB962C8B-B14F-4D97-AF65-F5344CB8AC3E}">
        <p14:creationId xmlns:p14="http://schemas.microsoft.com/office/powerpoint/2010/main" val="2763455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233B832-CABD-439C-B200-DDE8714B0B30}" type="slidenum">
              <a:rPr lang="en-US" altLang="zh-CN"/>
              <a:pPr/>
              <a:t>‹#›</a:t>
            </a:fld>
            <a:endParaRPr lang="en-US" altLang="zh-CN"/>
          </a:p>
        </p:txBody>
      </p:sp>
    </p:spTree>
    <p:extLst>
      <p:ext uri="{BB962C8B-B14F-4D97-AF65-F5344CB8AC3E}">
        <p14:creationId xmlns:p14="http://schemas.microsoft.com/office/powerpoint/2010/main" val="3850364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0DC15D7-5788-41E7-9CAD-BCD4FE0C0C0E}" type="slidenum">
              <a:rPr lang="en-US" altLang="zh-CN"/>
              <a:pPr/>
              <a:t>‹#›</a:t>
            </a:fld>
            <a:endParaRPr lang="en-US" altLang="zh-CN"/>
          </a:p>
        </p:txBody>
      </p:sp>
    </p:spTree>
    <p:extLst>
      <p:ext uri="{BB962C8B-B14F-4D97-AF65-F5344CB8AC3E}">
        <p14:creationId xmlns:p14="http://schemas.microsoft.com/office/powerpoint/2010/main" val="2433360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D729E1C2-8757-4943-BB0D-44D6A40AC3CE}" type="slidenum">
              <a:rPr lang="en-US" altLang="zh-CN"/>
              <a:pPr/>
              <a:t>‹#›</a:t>
            </a:fld>
            <a:endParaRPr lang="en-US" altLang="zh-CN"/>
          </a:p>
        </p:txBody>
      </p:sp>
    </p:spTree>
    <p:extLst>
      <p:ext uri="{BB962C8B-B14F-4D97-AF65-F5344CB8AC3E}">
        <p14:creationId xmlns:p14="http://schemas.microsoft.com/office/powerpoint/2010/main" val="2670332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9D2EE0AD-AA26-4B0C-B2A5-065307B6925D}" type="slidenum">
              <a:rPr lang="en-US" altLang="zh-CN"/>
              <a:pPr/>
              <a:t>‹#›</a:t>
            </a:fld>
            <a:endParaRPr lang="en-US" altLang="zh-CN"/>
          </a:p>
        </p:txBody>
      </p:sp>
    </p:spTree>
    <p:extLst>
      <p:ext uri="{BB962C8B-B14F-4D97-AF65-F5344CB8AC3E}">
        <p14:creationId xmlns:p14="http://schemas.microsoft.com/office/powerpoint/2010/main" val="1838532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81B4B751-1B33-4FAC-96B1-4F4734F155A3}" type="slidenum">
              <a:rPr lang="en-US" altLang="zh-CN"/>
              <a:pPr/>
              <a:t>‹#›</a:t>
            </a:fld>
            <a:endParaRPr lang="en-US" altLang="zh-CN"/>
          </a:p>
        </p:txBody>
      </p:sp>
    </p:spTree>
    <p:extLst>
      <p:ext uri="{BB962C8B-B14F-4D97-AF65-F5344CB8AC3E}">
        <p14:creationId xmlns:p14="http://schemas.microsoft.com/office/powerpoint/2010/main" val="833615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CFADDAC-226E-4E74-A9C7-8EDB750CC128}" type="slidenum">
              <a:rPr lang="en-US" altLang="zh-CN"/>
              <a:pPr/>
              <a:t>‹#›</a:t>
            </a:fld>
            <a:endParaRPr lang="en-US" altLang="zh-CN"/>
          </a:p>
        </p:txBody>
      </p:sp>
    </p:spTree>
    <p:extLst>
      <p:ext uri="{BB962C8B-B14F-4D97-AF65-F5344CB8AC3E}">
        <p14:creationId xmlns:p14="http://schemas.microsoft.com/office/powerpoint/2010/main" val="570846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46390-1172-4A16-A1E1-633B27315DA3}" type="datetimeFigureOut">
              <a:rPr lang="zh-CN" altLang="en-US" smtClean="0"/>
              <a:t>2024-03-16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10251870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60F1364-7677-4F0D-B113-A10E8B7764FE}" type="slidenum">
              <a:rPr lang="en-US" altLang="zh-CN"/>
              <a:pPr/>
              <a:t>‹#›</a:t>
            </a:fld>
            <a:endParaRPr lang="en-US" altLang="zh-CN"/>
          </a:p>
        </p:txBody>
      </p:sp>
    </p:spTree>
    <p:extLst>
      <p:ext uri="{BB962C8B-B14F-4D97-AF65-F5344CB8AC3E}">
        <p14:creationId xmlns:p14="http://schemas.microsoft.com/office/powerpoint/2010/main" val="2589318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5AEEE96-D9F8-4AA5-9180-644B18AD3123}" type="slidenum">
              <a:rPr lang="en-US" altLang="zh-CN"/>
              <a:pPr/>
              <a:t>‹#›</a:t>
            </a:fld>
            <a:endParaRPr lang="en-US" altLang="zh-CN"/>
          </a:p>
        </p:txBody>
      </p:sp>
    </p:spTree>
    <p:extLst>
      <p:ext uri="{BB962C8B-B14F-4D97-AF65-F5344CB8AC3E}">
        <p14:creationId xmlns:p14="http://schemas.microsoft.com/office/powerpoint/2010/main" val="4149405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B7B05AA-070D-443F-9B69-C3D4A9E3ABFE}" type="slidenum">
              <a:rPr lang="en-US" altLang="zh-CN"/>
              <a:pPr/>
              <a:t>‹#›</a:t>
            </a:fld>
            <a:endParaRPr lang="en-US" altLang="zh-CN"/>
          </a:p>
        </p:txBody>
      </p:sp>
    </p:spTree>
    <p:extLst>
      <p:ext uri="{BB962C8B-B14F-4D97-AF65-F5344CB8AC3E}">
        <p14:creationId xmlns:p14="http://schemas.microsoft.com/office/powerpoint/2010/main" val="284646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46390-1172-4A16-A1E1-633B27315DA3}" type="datetimeFigureOut">
              <a:rPr lang="zh-CN" altLang="en-US" smtClean="0"/>
              <a:t>2024-03-16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1991192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46390-1172-4A16-A1E1-633B27315DA3}" type="datetimeFigureOut">
              <a:rPr lang="zh-CN" altLang="en-US" smtClean="0"/>
              <a:t>2024-03-16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77584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46390-1172-4A16-A1E1-633B27315DA3}" type="datetimeFigureOut">
              <a:rPr lang="zh-CN" altLang="en-US" smtClean="0"/>
              <a:t>2024-03-16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3232471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46390-1172-4A16-A1E1-633B27315DA3}" type="datetimeFigureOut">
              <a:rPr lang="zh-CN" altLang="en-US" smtClean="0"/>
              <a:t>2024-03-16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3283917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46390-1172-4A16-A1E1-633B27315DA3}" type="datetimeFigureOut">
              <a:rPr lang="zh-CN" altLang="en-US" smtClean="0"/>
              <a:t>2024-03-16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2308496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46390-1172-4A16-A1E1-633B27315DA3}" type="datetimeFigureOut">
              <a:rPr lang="zh-CN" altLang="en-US" smtClean="0"/>
              <a:t>2024-03-16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201201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46390-1172-4A16-A1E1-633B27315DA3}" type="datetimeFigureOut">
              <a:rPr lang="zh-CN" altLang="en-US" smtClean="0"/>
              <a:t>2024-03-16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918603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46390-1172-4A16-A1E1-633B27315DA3}" type="datetimeFigureOut">
              <a:rPr lang="zh-CN" altLang="en-US" smtClean="0"/>
              <a:t>2024-03-16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519341-2CD0-4D88-A628-1B49B640B4ED}" type="slidenum">
              <a:rPr lang="zh-CN" altLang="en-US" smtClean="0"/>
              <a:t>‹#›</a:t>
            </a:fld>
            <a:endParaRPr lang="zh-CN" altLang="en-US"/>
          </a:p>
        </p:txBody>
      </p:sp>
    </p:spTree>
    <p:extLst>
      <p:ext uri="{BB962C8B-B14F-4D97-AF65-F5344CB8AC3E}">
        <p14:creationId xmlns:p14="http://schemas.microsoft.com/office/powerpoint/2010/main" val="2583049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43E456CB-F1D9-4742-BD7D-0EF249B6CED9}" type="slidenum">
              <a:rPr lang="en-US" altLang="zh-CN"/>
              <a:pPr/>
              <a:t>‹#›</a:t>
            </a:fld>
            <a:endParaRPr lang="en-US" altLang="zh-CN"/>
          </a:p>
        </p:txBody>
      </p:sp>
      <p:pic>
        <p:nvPicPr>
          <p:cNvPr id="7" name="Picture 2">
            <a:extLst>
              <a:ext uri="{FF2B5EF4-FFF2-40B4-BE49-F238E27FC236}">
                <a16:creationId xmlns:a16="http://schemas.microsoft.com/office/drawing/2014/main" id="{D844CFCD-F8B6-4C53-AB4A-5702CAD7E25B}"/>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762268" y="5786"/>
            <a:ext cx="1183064" cy="118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92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charset="0"/>
          <a:ea typeface="宋体" pitchFamily="2" charset="-122"/>
        </a:defRPr>
      </a:lvl2pPr>
      <a:lvl3pPr algn="ctr" rtl="0" fontAlgn="base">
        <a:spcBef>
          <a:spcPct val="0"/>
        </a:spcBef>
        <a:spcAft>
          <a:spcPct val="0"/>
        </a:spcAft>
        <a:defRPr kumimoji="1" sz="4400">
          <a:solidFill>
            <a:schemeClr val="tx2"/>
          </a:solidFill>
          <a:latin typeface="Times New Roman" charset="0"/>
          <a:ea typeface="宋体" pitchFamily="2" charset="-122"/>
        </a:defRPr>
      </a:lvl3pPr>
      <a:lvl4pPr algn="ctr" rtl="0" fontAlgn="base">
        <a:spcBef>
          <a:spcPct val="0"/>
        </a:spcBef>
        <a:spcAft>
          <a:spcPct val="0"/>
        </a:spcAft>
        <a:defRPr kumimoji="1" sz="4400">
          <a:solidFill>
            <a:schemeClr val="tx2"/>
          </a:solidFill>
          <a:latin typeface="Times New Roman" charset="0"/>
          <a:ea typeface="宋体" pitchFamily="2" charset="-122"/>
        </a:defRPr>
      </a:lvl4pPr>
      <a:lvl5pPr algn="ctr" rtl="0" fontAlgn="base">
        <a:spcBef>
          <a:spcPct val="0"/>
        </a:spcBef>
        <a:spcAft>
          <a:spcPct val="0"/>
        </a:spcAft>
        <a:defRPr kumimoji="1" sz="4400">
          <a:solidFill>
            <a:schemeClr val="tx2"/>
          </a:solidFill>
          <a:latin typeface="Times New Roman" charset="0"/>
          <a:ea typeface="宋体" pitchFamily="2" charset="-122"/>
        </a:defRPr>
      </a:lvl5pPr>
      <a:lvl6pPr marL="457200" algn="ctr" rtl="0" fontAlgn="base">
        <a:spcBef>
          <a:spcPct val="0"/>
        </a:spcBef>
        <a:spcAft>
          <a:spcPct val="0"/>
        </a:spcAft>
        <a:defRPr kumimoji="1" sz="4400">
          <a:solidFill>
            <a:schemeClr val="tx2"/>
          </a:solidFill>
          <a:latin typeface="Times New Roman" charset="0"/>
          <a:ea typeface="宋体" pitchFamily="2" charset="-122"/>
        </a:defRPr>
      </a:lvl6pPr>
      <a:lvl7pPr marL="914400" algn="ctr" rtl="0" fontAlgn="base">
        <a:spcBef>
          <a:spcPct val="0"/>
        </a:spcBef>
        <a:spcAft>
          <a:spcPct val="0"/>
        </a:spcAft>
        <a:defRPr kumimoji="1" sz="4400">
          <a:solidFill>
            <a:schemeClr val="tx2"/>
          </a:solidFill>
          <a:latin typeface="Times New Roman" charset="0"/>
          <a:ea typeface="宋体" pitchFamily="2" charset="-122"/>
        </a:defRPr>
      </a:lvl7pPr>
      <a:lvl8pPr marL="1371600" algn="ctr" rtl="0" fontAlgn="base">
        <a:spcBef>
          <a:spcPct val="0"/>
        </a:spcBef>
        <a:spcAft>
          <a:spcPct val="0"/>
        </a:spcAft>
        <a:defRPr kumimoji="1" sz="4400">
          <a:solidFill>
            <a:schemeClr val="tx2"/>
          </a:solidFill>
          <a:latin typeface="Times New Roman" charset="0"/>
          <a:ea typeface="宋体" pitchFamily="2" charset="-122"/>
        </a:defRPr>
      </a:lvl8pPr>
      <a:lvl9pPr marL="1828800" algn="ctr" rtl="0" fontAlgn="base">
        <a:spcBef>
          <a:spcPct val="0"/>
        </a:spcBef>
        <a:spcAft>
          <a:spcPct val="0"/>
        </a:spcAft>
        <a:defRPr kumimoji="1" sz="4400">
          <a:solidFill>
            <a:schemeClr val="tx2"/>
          </a:solidFill>
          <a:latin typeface="Times New Roman" charset="0"/>
          <a:ea typeface="宋体"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zhushatong@tongji.edu.cn"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6199892" y="-1883494"/>
            <a:ext cx="8037802" cy="8751931"/>
            <a:chOff x="5333475" y="-1883494"/>
            <a:chExt cx="8037802" cy="8751931"/>
          </a:xfrm>
        </p:grpSpPr>
        <p:sp>
          <p:nvSpPr>
            <p:cNvPr id="27" name="任意多边形 26"/>
            <p:cNvSpPr/>
            <p:nvPr/>
          </p:nvSpPr>
          <p:spPr>
            <a:xfrm>
              <a:off x="6706565" y="10437"/>
              <a:ext cx="5804142" cy="6858000"/>
            </a:xfrm>
            <a:custGeom>
              <a:avLst/>
              <a:gdLst>
                <a:gd name="connsiteX0" fmla="*/ 3656740 w 5804142"/>
                <a:gd name="connsiteY0" fmla="*/ 0 h 6858000"/>
                <a:gd name="connsiteX1" fmla="*/ 5804142 w 5804142"/>
                <a:gd name="connsiteY1" fmla="*/ 0 h 6858000"/>
                <a:gd name="connsiteX2" fmla="*/ 5804142 w 5804142"/>
                <a:gd name="connsiteY2" fmla="*/ 6858000 h 6858000"/>
                <a:gd name="connsiteX3" fmla="*/ 983993 w 5804142"/>
                <a:gd name="connsiteY3" fmla="*/ 6858000 h 6858000"/>
                <a:gd name="connsiteX4" fmla="*/ 770415 w 5804142"/>
                <a:gd name="connsiteY4" fmla="*/ 6587343 h 6858000"/>
                <a:gd name="connsiteX5" fmla="*/ 0 w 5804142"/>
                <a:gd name="connsiteY5" fmla="*/ 4197250 h 6858000"/>
                <a:gd name="connsiteX6" fmla="*/ 3601908 w 5804142"/>
                <a:gd name="connsiteY6" fmla="*/ 9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4142" h="6858000">
                  <a:moveTo>
                    <a:pt x="3656740" y="0"/>
                  </a:moveTo>
                  <a:lnTo>
                    <a:pt x="5804142" y="0"/>
                  </a:lnTo>
                  <a:lnTo>
                    <a:pt x="5804142" y="6858000"/>
                  </a:lnTo>
                  <a:lnTo>
                    <a:pt x="983993" y="6858000"/>
                  </a:lnTo>
                  <a:lnTo>
                    <a:pt x="770415" y="6587343"/>
                  </a:lnTo>
                  <a:cubicBezTo>
                    <a:pt x="284015" y="5905077"/>
                    <a:pt x="0" y="5082595"/>
                    <a:pt x="0" y="4197250"/>
                  </a:cubicBezTo>
                  <a:cubicBezTo>
                    <a:pt x="0" y="2131447"/>
                    <a:pt x="1546303" y="407890"/>
                    <a:pt x="3601908" y="9279"/>
                  </a:cubicBezTo>
                  <a:close/>
                </a:path>
              </a:pathLst>
            </a:custGeom>
            <a:solidFill>
              <a:srgbClr val="012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sp>
          <p:nvSpPr>
            <p:cNvPr id="28" name="任意多边形 27"/>
            <p:cNvSpPr/>
            <p:nvPr/>
          </p:nvSpPr>
          <p:spPr>
            <a:xfrm rot="1217515">
              <a:off x="5333475" y="-882026"/>
              <a:ext cx="8037802" cy="7390034"/>
            </a:xfrm>
            <a:custGeom>
              <a:avLst/>
              <a:gdLst>
                <a:gd name="connsiteX0" fmla="*/ 123524 w 8037802"/>
                <a:gd name="connsiteY0" fmla="*/ 2136212 h 7390034"/>
                <a:gd name="connsiteX1" fmla="*/ 5900961 w 8037802"/>
                <a:gd name="connsiteY1" fmla="*/ 0 h 7390034"/>
                <a:gd name="connsiteX2" fmla="*/ 8037802 w 8037802"/>
                <a:gd name="connsiteY2" fmla="*/ 5779138 h 7390034"/>
                <a:gd name="connsiteX3" fmla="*/ 7991978 w 8037802"/>
                <a:gd name="connsiteY3" fmla="*/ 5834396 h 7390034"/>
                <a:gd name="connsiteX4" fmla="*/ 4511040 w 8037802"/>
                <a:gd name="connsiteY4" fmla="*/ 7390034 h 7390034"/>
                <a:gd name="connsiteX5" fmla="*/ 0 w 8037802"/>
                <a:gd name="connsiteY5" fmla="*/ 3115214 h 7390034"/>
                <a:gd name="connsiteX6" fmla="*/ 91648 w 8037802"/>
                <a:gd name="connsiteY6" fmla="*/ 2253689 h 739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7802" h="7390034">
                  <a:moveTo>
                    <a:pt x="123524" y="2136212"/>
                  </a:moveTo>
                  <a:lnTo>
                    <a:pt x="5900961" y="0"/>
                  </a:lnTo>
                  <a:lnTo>
                    <a:pt x="8037802" y="5779138"/>
                  </a:lnTo>
                  <a:lnTo>
                    <a:pt x="7991978" y="5834396"/>
                  </a:lnTo>
                  <a:cubicBezTo>
                    <a:pt x="7164587" y="6784464"/>
                    <a:pt x="5912441" y="7390034"/>
                    <a:pt x="4511040" y="7390034"/>
                  </a:cubicBezTo>
                  <a:cubicBezTo>
                    <a:pt x="2019661" y="7390034"/>
                    <a:pt x="0" y="5476132"/>
                    <a:pt x="0" y="3115214"/>
                  </a:cubicBezTo>
                  <a:cubicBezTo>
                    <a:pt x="0" y="2820099"/>
                    <a:pt x="31557" y="2531969"/>
                    <a:pt x="91648" y="2253689"/>
                  </a:cubicBezTo>
                  <a:close/>
                </a:path>
              </a:pathLst>
            </a:custGeom>
            <a:solidFill>
              <a:srgbClr val="0122A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sp>
          <p:nvSpPr>
            <p:cNvPr id="29" name="任意多边形 28"/>
            <p:cNvSpPr/>
            <p:nvPr/>
          </p:nvSpPr>
          <p:spPr>
            <a:xfrm rot="2609139">
              <a:off x="5351886" y="-1883494"/>
              <a:ext cx="7722541" cy="6355736"/>
            </a:xfrm>
            <a:custGeom>
              <a:avLst/>
              <a:gdLst>
                <a:gd name="connsiteX0" fmla="*/ 0 w 7722541"/>
                <a:gd name="connsiteY0" fmla="*/ 5056242 h 6355736"/>
                <a:gd name="connsiteX1" fmla="*/ 5330841 w 7722541"/>
                <a:gd name="connsiteY1" fmla="*/ 0 h 6355736"/>
                <a:gd name="connsiteX2" fmla="*/ 7722541 w 7722541"/>
                <a:gd name="connsiteY2" fmla="*/ 2521590 h 6355736"/>
                <a:gd name="connsiteX3" fmla="*/ 7694337 w 7722541"/>
                <a:gd name="connsiteY3" fmla="*/ 2731929 h 6355736"/>
                <a:gd name="connsiteX4" fmla="*/ 3235274 w 7722541"/>
                <a:gd name="connsiteY4" fmla="*/ 6355736 h 6355736"/>
                <a:gd name="connsiteX5" fmla="*/ 45487 w 7722541"/>
                <a:gd name="connsiteY5" fmla="*/ 5103670 h 635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2541" h="6355736">
                  <a:moveTo>
                    <a:pt x="0" y="5056242"/>
                  </a:moveTo>
                  <a:lnTo>
                    <a:pt x="5330841" y="0"/>
                  </a:lnTo>
                  <a:lnTo>
                    <a:pt x="7722541" y="2521590"/>
                  </a:lnTo>
                  <a:lnTo>
                    <a:pt x="7694337" y="2731929"/>
                  </a:lnTo>
                  <a:cubicBezTo>
                    <a:pt x="7363482" y="4783869"/>
                    <a:pt x="5493086" y="6355736"/>
                    <a:pt x="3235274" y="6355736"/>
                  </a:cubicBezTo>
                  <a:cubicBezTo>
                    <a:pt x="1989585" y="6355736"/>
                    <a:pt x="861825" y="5877260"/>
                    <a:pt x="45487" y="5103670"/>
                  </a:cubicBezTo>
                  <a:close/>
                </a:path>
              </a:pathLst>
            </a:custGeom>
            <a:solidFill>
              <a:srgbClr val="0122A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Heavy" panose="020B0A00000000000000" pitchFamily="34" charset="-122"/>
                <a:ea typeface="思源黑体 CN Heavy" panose="020B0A00000000000000" pitchFamily="34" charset="-122"/>
              </a:endParaRPr>
            </a:p>
          </p:txBody>
        </p:sp>
      </p:grpSp>
      <p:grpSp>
        <p:nvGrpSpPr>
          <p:cNvPr id="14" name="组合 13"/>
          <p:cNvGrpSpPr/>
          <p:nvPr/>
        </p:nvGrpSpPr>
        <p:grpSpPr>
          <a:xfrm>
            <a:off x="0" y="2930439"/>
            <a:ext cx="7879080" cy="2111353"/>
            <a:chOff x="-3901003" y="3186047"/>
            <a:chExt cx="7835581" cy="2125274"/>
          </a:xfrm>
        </p:grpSpPr>
        <p:cxnSp>
          <p:nvCxnSpPr>
            <p:cNvPr id="15" name="直接连接符 14"/>
            <p:cNvCxnSpPr/>
            <p:nvPr/>
          </p:nvCxnSpPr>
          <p:spPr>
            <a:xfrm>
              <a:off x="1549153" y="5311321"/>
              <a:ext cx="3959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901003" y="3186047"/>
              <a:ext cx="7835581" cy="819953"/>
            </a:xfrm>
            <a:prstGeom prst="rect">
              <a:avLst/>
            </a:prstGeom>
            <a:noFill/>
          </p:spPr>
          <p:txBody>
            <a:bodyPr wrap="none" rtlCol="0">
              <a:spAutoFit/>
            </a:bodyPr>
            <a:lstStyle/>
            <a:p>
              <a:pPr algn="ctr">
                <a:lnSpc>
                  <a:spcPct val="130000"/>
                </a:lnSpc>
              </a:pPr>
              <a:r>
                <a:rPr lang="zh-CN" altLang="en-US" sz="4000" b="1" dirty="0">
                  <a:solidFill>
                    <a:srgbClr val="032DA6"/>
                  </a:solidFill>
                  <a:ea typeface="思源黑体 CN Heavy" panose="020B0A00000000000000" pitchFamily="34" charset="-122"/>
                  <a:cs typeface="+mn-ea"/>
                </a:rPr>
                <a:t>金</a:t>
              </a:r>
              <a:r>
                <a:rPr lang="zh-CN" altLang="zh-CN" sz="4000" b="1" dirty="0">
                  <a:solidFill>
                    <a:srgbClr val="032DA6"/>
                  </a:solidFill>
                  <a:ea typeface="思源黑体 CN Heavy" panose="020B0A00000000000000" pitchFamily="34" charset="-122"/>
                  <a:cs typeface="+mn-ea"/>
                </a:rPr>
                <a:t>融反欺诈中的动态社交网络研究</a:t>
              </a:r>
              <a:endParaRPr lang="en-US" altLang="zh-CN" sz="4000" b="1" dirty="0">
                <a:solidFill>
                  <a:srgbClr val="032DA6"/>
                </a:solidFill>
                <a:ea typeface="思源黑体 CN Heavy" panose="020B0A00000000000000" pitchFamily="34" charset="-122"/>
                <a:cs typeface="+mn-ea"/>
              </a:endParaRPr>
            </a:p>
          </p:txBody>
        </p:sp>
      </p:grpSp>
      <p:sp>
        <p:nvSpPr>
          <p:cNvPr id="18" name="文本框 17"/>
          <p:cNvSpPr txBox="1"/>
          <p:nvPr/>
        </p:nvSpPr>
        <p:spPr>
          <a:xfrm>
            <a:off x="2605460" y="4434239"/>
            <a:ext cx="3576978" cy="1133831"/>
          </a:xfrm>
          <a:prstGeom prst="rect">
            <a:avLst/>
          </a:prstGeom>
          <a:noFill/>
        </p:spPr>
        <p:txBody>
          <a:bodyPr wrap="none" rtlCol="0">
            <a:noAutofit/>
          </a:bodyPr>
          <a:lstStyle/>
          <a:p>
            <a:pPr algn="dist">
              <a:lnSpc>
                <a:spcPct val="120000"/>
              </a:lnSpc>
            </a:pPr>
            <a:r>
              <a:rPr lang="en-US" altLang="zh-CN" sz="1600" dirty="0">
                <a:solidFill>
                  <a:srgbClr val="032DA6"/>
                </a:solidFill>
                <a:ea typeface="思源黑体 CN Regular" panose="020B0500000000000000" pitchFamily="34" charset="-122"/>
                <a:cs typeface="Arial" panose="020B0604020202020204" pitchFamily="34" charset="0"/>
                <a:hlinkClick r:id="rId2"/>
              </a:rPr>
              <a:t>zhushatong@tongji.edu.cn</a:t>
            </a:r>
            <a:endParaRPr lang="en-US" altLang="zh-CN" sz="1600" dirty="0">
              <a:solidFill>
                <a:srgbClr val="032DA6"/>
              </a:solidFill>
              <a:ea typeface="思源黑体 CN Regular" panose="020B0500000000000000" pitchFamily="34" charset="-122"/>
              <a:cs typeface="Arial" panose="020B0604020202020204" pitchFamily="34" charset="0"/>
            </a:endParaRPr>
          </a:p>
          <a:p>
            <a:pPr algn="dist">
              <a:lnSpc>
                <a:spcPct val="120000"/>
              </a:lnSpc>
            </a:pPr>
            <a:endParaRPr lang="zh-CN" altLang="en-US" sz="1600" dirty="0">
              <a:solidFill>
                <a:srgbClr val="032DA6"/>
              </a:solidFill>
              <a:ea typeface="思源黑体 CN Regular" panose="020B0500000000000000" pitchFamily="34" charset="-122"/>
              <a:cs typeface="Arial" panose="020B0604020202020204" pitchFamily="34" charset="0"/>
            </a:endParaRPr>
          </a:p>
        </p:txBody>
      </p:sp>
      <p:pic>
        <p:nvPicPr>
          <p:cNvPr id="11" name="图形 10">
            <a:extLst>
              <a:ext uri="{FF2B5EF4-FFF2-40B4-BE49-F238E27FC236}">
                <a16:creationId xmlns:a16="http://schemas.microsoft.com/office/drawing/2014/main" id="{DFB5150B-204A-4D40-A6AE-ED64C55587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6466" y="295295"/>
            <a:ext cx="2508013" cy="610834"/>
          </a:xfrm>
          <a:prstGeom prst="rect">
            <a:avLst/>
          </a:prstGeom>
        </p:spPr>
      </p:pic>
    </p:spTree>
    <p:extLst>
      <p:ext uri="{BB962C8B-B14F-4D97-AF65-F5344CB8AC3E}">
        <p14:creationId xmlns:p14="http://schemas.microsoft.com/office/powerpoint/2010/main" val="307719892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BB4E27-1310-4FA1-824E-F6EFCE5A3F2B}"/>
              </a:ext>
            </a:extLst>
          </p:cNvPr>
          <p:cNvSpPr txBox="1"/>
          <p:nvPr/>
        </p:nvSpPr>
        <p:spPr>
          <a:xfrm>
            <a:off x="10080291" y="1341189"/>
            <a:ext cx="1031051"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特征工程</a:t>
            </a:r>
            <a:endParaRPr lang="en-US" altLang="zh-CN" sz="12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373751" y="203780"/>
            <a:ext cx="909223"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模型</a:t>
            </a:r>
            <a:endParaRPr lang="zh-CN" altLang="zh-CN" sz="16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484719" y="542334"/>
            <a:ext cx="2579552" cy="338554"/>
          </a:xfrm>
          <a:prstGeom prst="rect">
            <a:avLst/>
          </a:prstGeom>
          <a:noFill/>
        </p:spPr>
        <p:txBody>
          <a:bodyPr wrap="none" rtlCol="0">
            <a:spAutoFit/>
          </a:bodyPr>
          <a:lstStyle/>
          <a:p>
            <a:r>
              <a:rPr lang="en-US" altLang="zh-CN" sz="1600" b="1" dirty="0">
                <a:latin typeface="+mn-ea"/>
              </a:rPr>
              <a:t>★GAT (</a:t>
            </a:r>
            <a:r>
              <a:rPr lang="en-US" altLang="zh-CN" sz="1600" b="1" dirty="0" err="1">
                <a:latin typeface="+mn-ea"/>
              </a:rPr>
              <a:t>NeighborSampler</a:t>
            </a:r>
            <a:r>
              <a:rPr lang="en-US" altLang="zh-CN" sz="1600" b="1" dirty="0">
                <a:latin typeface="+mn-ea"/>
              </a:rPr>
              <a:t>)</a:t>
            </a:r>
            <a:endParaRPr lang="zh-CN" altLang="zh-CN" sz="16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8194" name="图片 1">
            <a:extLst>
              <a:ext uri="{FF2B5EF4-FFF2-40B4-BE49-F238E27FC236}">
                <a16:creationId xmlns:a16="http://schemas.microsoft.com/office/drawing/2014/main" id="{A715A425-B427-4925-AD4E-20F485381F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8623" y="1087995"/>
            <a:ext cx="5470525"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1">
            <a:extLst>
              <a:ext uri="{FF2B5EF4-FFF2-40B4-BE49-F238E27FC236}">
                <a16:creationId xmlns:a16="http://schemas.microsoft.com/office/drawing/2014/main" id="{F2AC335F-A609-471B-86E9-7A3697FF7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622" y="4183210"/>
            <a:ext cx="5470525"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C1BE3657-8941-463B-ACBA-6C4D6AD7DE5C}"/>
              </a:ext>
            </a:extLst>
          </p:cNvPr>
          <p:cNvSpPr/>
          <p:nvPr/>
        </p:nvSpPr>
        <p:spPr bwMode="auto">
          <a:xfrm>
            <a:off x="484720" y="542334"/>
            <a:ext cx="4348538"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tLang="zh-CN" sz="1800" kern="100" dirty="0">
              <a:effectLst/>
              <a:ea typeface="仿宋" panose="02010609060101010101" pitchFamily="49" charset="-122"/>
              <a:cs typeface="Times New Roman" panose="02020603050405020304" pitchFamily="18" charset="0"/>
            </a:endParaRPr>
          </a:p>
          <a:p>
            <a:pPr fontAlgn="base">
              <a:spcBef>
                <a:spcPct val="0"/>
              </a:spcBef>
              <a:spcAft>
                <a:spcPct val="0"/>
              </a:spcAft>
            </a:pPr>
            <a:endParaRPr lang="en-US" altLang="zh-CN" kern="100" dirty="0">
              <a:ea typeface="仿宋" panose="02010609060101010101" pitchFamily="49" charset="-122"/>
              <a:cs typeface="Times New Roman" panose="02020603050405020304" pitchFamily="18" charset="0"/>
            </a:endParaRPr>
          </a:p>
          <a:p>
            <a:pPr indent="355600" fontAlgn="base">
              <a:spcBef>
                <a:spcPct val="0"/>
              </a:spcBef>
              <a:spcAft>
                <a:spcPct val="0"/>
              </a:spcAft>
            </a:pPr>
            <a:r>
              <a:rPr lang="zh-CN" altLang="zh-CN" b="1" kern="100" dirty="0">
                <a:latin typeface="Times New Roman" panose="02020603050405020304" pitchFamily="18" charset="0"/>
                <a:ea typeface="仿宋" panose="02010609060101010101" pitchFamily="49" charset="-122"/>
              </a:rPr>
              <a:t>探索了图注意力网络（</a:t>
            </a:r>
            <a:r>
              <a:rPr lang="en-US" altLang="zh-CN" b="1" kern="100" dirty="0">
                <a:latin typeface="Times New Roman" panose="02020603050405020304" pitchFamily="18" charset="0"/>
                <a:ea typeface="仿宋" panose="02010609060101010101" pitchFamily="49" charset="-122"/>
              </a:rPr>
              <a:t>Graph Attention Network, GAT</a:t>
            </a:r>
            <a:r>
              <a:rPr lang="zh-CN" altLang="zh-CN" b="1" kern="100" dirty="0">
                <a:latin typeface="Times New Roman" panose="02020603050405020304" pitchFamily="18" charset="0"/>
                <a:ea typeface="仿宋" panose="02010609060101010101" pitchFamily="49" charset="-122"/>
              </a:rPr>
              <a:t>）的变种，即</a:t>
            </a:r>
            <a:r>
              <a:rPr lang="zh-CN" altLang="zh-CN" b="1" kern="100" dirty="0">
                <a:solidFill>
                  <a:srgbClr val="FF0000"/>
                </a:solidFill>
                <a:latin typeface="Times New Roman" panose="02020603050405020304" pitchFamily="18" charset="0"/>
                <a:ea typeface="仿宋" panose="02010609060101010101" pitchFamily="49" charset="-122"/>
              </a:rPr>
              <a:t>采用邻居采样（</a:t>
            </a:r>
            <a:r>
              <a:rPr lang="en-US" altLang="zh-CN" b="1" kern="100" dirty="0">
                <a:solidFill>
                  <a:srgbClr val="FF0000"/>
                </a:solidFill>
                <a:latin typeface="Times New Roman" panose="02020603050405020304" pitchFamily="18" charset="0"/>
                <a:ea typeface="仿宋" panose="02010609060101010101" pitchFamily="49" charset="-122"/>
              </a:rPr>
              <a:t>Neighbor Sampling</a:t>
            </a:r>
            <a:r>
              <a:rPr lang="zh-CN" altLang="zh-CN" b="1" kern="100" dirty="0">
                <a:solidFill>
                  <a:srgbClr val="FF0000"/>
                </a:solidFill>
                <a:latin typeface="Times New Roman" panose="02020603050405020304" pitchFamily="18" charset="0"/>
                <a:ea typeface="仿宋" panose="02010609060101010101" pitchFamily="49" charset="-122"/>
              </a:rPr>
              <a:t>）的</a:t>
            </a:r>
            <a:r>
              <a:rPr lang="en-US" altLang="zh-CN" b="1" kern="100" dirty="0">
                <a:solidFill>
                  <a:srgbClr val="FF0000"/>
                </a:solidFill>
                <a:latin typeface="Times New Roman" panose="02020603050405020304" pitchFamily="18" charset="0"/>
                <a:ea typeface="仿宋" panose="02010609060101010101" pitchFamily="49" charset="-122"/>
              </a:rPr>
              <a:t>GAT</a:t>
            </a:r>
            <a:r>
              <a:rPr lang="zh-CN" altLang="zh-CN" b="1" kern="100" dirty="0">
                <a:solidFill>
                  <a:srgbClr val="FF0000"/>
                </a:solidFill>
                <a:latin typeface="Times New Roman" panose="02020603050405020304" pitchFamily="18" charset="0"/>
                <a:ea typeface="仿宋" panose="02010609060101010101" pitchFamily="49" charset="-122"/>
              </a:rPr>
              <a:t>模型</a:t>
            </a:r>
            <a:r>
              <a:rPr lang="zh-CN" altLang="zh-CN" b="1" kern="100" dirty="0">
                <a:latin typeface="Times New Roman" panose="02020603050405020304" pitchFamily="18" charset="0"/>
                <a:ea typeface="仿宋" panose="02010609060101010101" pitchFamily="49" charset="-122"/>
              </a:rPr>
              <a:t>。</a:t>
            </a:r>
            <a:endParaRPr lang="en-US" altLang="zh-CN" b="1" kern="100" dirty="0">
              <a:latin typeface="Times New Roman" panose="02020603050405020304" pitchFamily="18" charset="0"/>
              <a:ea typeface="仿宋" panose="02010609060101010101" pitchFamily="49" charset="-122"/>
            </a:endParaRPr>
          </a:p>
          <a:p>
            <a:pPr indent="355600" fontAlgn="base">
              <a:spcBef>
                <a:spcPct val="0"/>
              </a:spcBef>
              <a:spcAft>
                <a:spcPct val="0"/>
              </a:spcAft>
            </a:pPr>
            <a:endParaRPr lang="en-US" altLang="zh-CN" b="1" kern="100" dirty="0">
              <a:latin typeface="Times New Roman" panose="02020603050405020304" pitchFamily="18" charset="0"/>
              <a:ea typeface="仿宋" panose="02010609060101010101" pitchFamily="49" charset="-122"/>
            </a:endParaRPr>
          </a:p>
          <a:p>
            <a:pPr indent="355600" fontAlgn="base">
              <a:spcBef>
                <a:spcPct val="0"/>
              </a:spcBef>
              <a:spcAft>
                <a:spcPct val="0"/>
              </a:spcAft>
            </a:pPr>
            <a:r>
              <a:rPr lang="zh-CN" altLang="zh-CN" b="1" kern="100" dirty="0">
                <a:latin typeface="Times New Roman" panose="02020603050405020304" pitchFamily="18" charset="0"/>
                <a:ea typeface="仿宋" panose="02010609060101010101" pitchFamily="49" charset="-122"/>
              </a:rPr>
              <a:t>与标准</a:t>
            </a:r>
            <a:r>
              <a:rPr lang="en-US" altLang="zh-CN" b="1" kern="100" dirty="0">
                <a:latin typeface="Times New Roman" panose="02020603050405020304" pitchFamily="18" charset="0"/>
                <a:ea typeface="仿宋" panose="02010609060101010101" pitchFamily="49" charset="-122"/>
              </a:rPr>
              <a:t>GAT</a:t>
            </a:r>
            <a:r>
              <a:rPr lang="zh-CN" altLang="zh-CN" b="1" kern="100" dirty="0">
                <a:latin typeface="Times New Roman" panose="02020603050405020304" pitchFamily="18" charset="0"/>
                <a:ea typeface="仿宋" panose="02010609060101010101" pitchFamily="49" charset="-122"/>
              </a:rPr>
              <a:t>相比，邻居采样版的</a:t>
            </a:r>
            <a:r>
              <a:rPr lang="en-US" altLang="zh-CN" b="1" kern="100" dirty="0">
                <a:latin typeface="Times New Roman" panose="02020603050405020304" pitchFamily="18" charset="0"/>
                <a:ea typeface="仿宋" panose="02010609060101010101" pitchFamily="49" charset="-122"/>
              </a:rPr>
              <a:t>GAT</a:t>
            </a:r>
            <a:r>
              <a:rPr lang="zh-CN" altLang="zh-CN" b="1" kern="100" dirty="0">
                <a:latin typeface="Times New Roman" panose="02020603050405020304" pitchFamily="18" charset="0"/>
                <a:ea typeface="仿宋" panose="02010609060101010101" pitchFamily="49" charset="-122"/>
              </a:rPr>
              <a:t>通过只处理图中的一部分邻居来降低计算复杂度，这对于处理大规模图数据至关重要。</a:t>
            </a:r>
          </a:p>
          <a:p>
            <a:pPr indent="355600" fontAlgn="base">
              <a:spcBef>
                <a:spcPct val="0"/>
              </a:spcBef>
              <a:spcAft>
                <a:spcPct val="0"/>
              </a:spcAft>
            </a:pPr>
            <a:endParaRPr lang="zh-CN" altLang="en-US" b="1" kern="100" dirty="0">
              <a:latin typeface="Times New Roman" panose="02020603050405020304" pitchFamily="18" charset="0"/>
              <a:ea typeface="仿宋" panose="02010609060101010101" pitchFamily="49" charset="-122"/>
            </a:endParaRPr>
          </a:p>
        </p:txBody>
      </p:sp>
    </p:spTree>
    <p:extLst>
      <p:ext uri="{BB962C8B-B14F-4D97-AF65-F5344CB8AC3E}">
        <p14:creationId xmlns:p14="http://schemas.microsoft.com/office/powerpoint/2010/main" val="725988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BB4E27-1310-4FA1-824E-F6EFCE5A3F2B}"/>
              </a:ext>
            </a:extLst>
          </p:cNvPr>
          <p:cNvSpPr txBox="1"/>
          <p:nvPr/>
        </p:nvSpPr>
        <p:spPr>
          <a:xfrm>
            <a:off x="10080291" y="1341189"/>
            <a:ext cx="1031051"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特征工程</a:t>
            </a:r>
            <a:endParaRPr lang="en-US" altLang="zh-CN" sz="12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373751" y="203780"/>
            <a:ext cx="909223"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模型</a:t>
            </a:r>
            <a:endParaRPr lang="zh-CN" altLang="zh-CN" sz="16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467751" y="542334"/>
            <a:ext cx="1329210" cy="338554"/>
          </a:xfrm>
          <a:prstGeom prst="rect">
            <a:avLst/>
          </a:prstGeom>
          <a:noFill/>
        </p:spPr>
        <p:txBody>
          <a:bodyPr wrap="none" rtlCol="0">
            <a:spAutoFit/>
          </a:bodyPr>
          <a:lstStyle/>
          <a:p>
            <a:r>
              <a:rPr lang="en-US" altLang="zh-CN" sz="1600" b="1" dirty="0">
                <a:latin typeface="+mn-ea"/>
              </a:rPr>
              <a:t>★</a:t>
            </a:r>
            <a:r>
              <a:rPr lang="en-US" altLang="zh-CN" sz="1600" b="1" dirty="0" err="1">
                <a:latin typeface="+mn-ea"/>
              </a:rPr>
              <a:t>GraphSAGE</a:t>
            </a:r>
            <a:endParaRPr lang="zh-CN" altLang="zh-CN" sz="16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sp>
        <p:nvSpPr>
          <p:cNvPr id="14" name="矩形 13">
            <a:extLst>
              <a:ext uri="{FF2B5EF4-FFF2-40B4-BE49-F238E27FC236}">
                <a16:creationId xmlns:a16="http://schemas.microsoft.com/office/drawing/2014/main" id="{61B697A1-FFEC-467E-AC42-57D05BA8BD0E}"/>
              </a:ext>
            </a:extLst>
          </p:cNvPr>
          <p:cNvSpPr/>
          <p:nvPr/>
        </p:nvSpPr>
        <p:spPr bwMode="auto">
          <a:xfrm>
            <a:off x="484719" y="542334"/>
            <a:ext cx="4883493"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kern="100" dirty="0">
              <a:effectLst/>
              <a:latin typeface="仿宋" panose="02010609060101010101" pitchFamily="49" charset="-122"/>
              <a:ea typeface="宋体" panose="02010600030101010101" pitchFamily="2" charset="-122"/>
            </a:endParaRPr>
          </a:p>
          <a:p>
            <a:pPr indent="355600" algn="l"/>
            <a:endParaRPr lang="en-US" altLang="zh-CN" kern="100" dirty="0">
              <a:latin typeface="仿宋" panose="02010609060101010101" pitchFamily="49" charset="-122"/>
              <a:ea typeface="宋体" panose="02010600030101010101" pitchFamily="2" charset="-122"/>
            </a:endParaRPr>
          </a:p>
          <a:p>
            <a:pPr indent="355600" algn="l"/>
            <a:r>
              <a:rPr lang="en-US" altLang="zh-CN" sz="1800" b="1" kern="100" dirty="0" err="1">
                <a:solidFill>
                  <a:srgbClr val="FF0000"/>
                </a:solidFill>
                <a:effectLst/>
                <a:latin typeface="仿宋" panose="02010609060101010101" pitchFamily="49" charset="-122"/>
                <a:ea typeface="宋体" panose="02010600030101010101" pitchFamily="2" charset="-122"/>
              </a:rPr>
              <a:t>GraphSAGE</a:t>
            </a:r>
            <a:r>
              <a:rPr lang="zh-CN" altLang="zh-CN" sz="1800" b="1" kern="100" dirty="0">
                <a:effectLst/>
                <a:latin typeface="Times New Roman" panose="02020603050405020304" pitchFamily="18" charset="0"/>
                <a:ea typeface="仿宋" panose="02010609060101010101" pitchFamily="49" charset="-122"/>
              </a:rPr>
              <a:t>（</a:t>
            </a:r>
            <a:r>
              <a:rPr lang="en-US" altLang="zh-CN" sz="1800" b="1" kern="100" dirty="0">
                <a:effectLst/>
                <a:latin typeface="Times New Roman" panose="02020603050405020304" pitchFamily="18" charset="0"/>
                <a:ea typeface="仿宋" panose="02010609060101010101" pitchFamily="49" charset="-122"/>
              </a:rPr>
              <a:t>Graph Sample and </a:t>
            </a:r>
            <a:r>
              <a:rPr lang="en-US" altLang="zh-CN" sz="1800" b="1" kern="100" dirty="0" err="1">
                <a:effectLst/>
                <a:latin typeface="Times New Roman" panose="02020603050405020304" pitchFamily="18" charset="0"/>
                <a:ea typeface="仿宋" panose="02010609060101010101" pitchFamily="49" charset="-122"/>
              </a:rPr>
              <a:t>AggreGatE</a:t>
            </a:r>
            <a:r>
              <a:rPr lang="zh-CN" altLang="zh-CN" sz="1800" b="1" kern="100" dirty="0">
                <a:effectLst/>
                <a:latin typeface="Times New Roman" panose="02020603050405020304" pitchFamily="18" charset="0"/>
                <a:ea typeface="仿宋" panose="02010609060101010101" pitchFamily="49" charset="-122"/>
              </a:rPr>
              <a:t>）是一种有效的图神经网络方法，特别适合于处理</a:t>
            </a:r>
            <a:r>
              <a:rPr lang="zh-CN" altLang="zh-CN" sz="1800" b="1" kern="100" dirty="0">
                <a:solidFill>
                  <a:srgbClr val="FF0000"/>
                </a:solidFill>
                <a:effectLst/>
                <a:latin typeface="Times New Roman" panose="02020603050405020304" pitchFamily="18" charset="0"/>
                <a:ea typeface="仿宋" panose="02010609060101010101" pitchFamily="49" charset="-122"/>
              </a:rPr>
              <a:t>动态社交网络</a:t>
            </a:r>
            <a:r>
              <a:rPr lang="zh-CN" altLang="zh-CN" sz="1800" b="1" kern="100" dirty="0">
                <a:effectLst/>
                <a:latin typeface="Times New Roman" panose="02020603050405020304" pitchFamily="18" charset="0"/>
                <a:ea typeface="仿宋" panose="02010609060101010101" pitchFamily="49" charset="-122"/>
              </a:rPr>
              <a:t>中的数据，因为它能够从节点的邻居中学习并聚合信息，从而更好地理解和表示网络中的节点。</a:t>
            </a:r>
            <a:endParaRPr lang="en-US" altLang="zh-CN" sz="1800" b="1" kern="100" dirty="0">
              <a:effectLst/>
              <a:latin typeface="Times New Roman" panose="02020603050405020304" pitchFamily="18" charset="0"/>
              <a:ea typeface="仿宋" panose="02010609060101010101" pitchFamily="49" charset="-122"/>
            </a:endParaRPr>
          </a:p>
          <a:p>
            <a:pPr indent="355600"/>
            <a:r>
              <a:rPr lang="zh-CN" altLang="zh-CN" sz="1800" b="1" kern="100" dirty="0">
                <a:effectLst/>
                <a:latin typeface="Times New Roman" panose="02020603050405020304" pitchFamily="18" charset="0"/>
                <a:ea typeface="仿宋" panose="02010609060101010101" pitchFamily="49" charset="-122"/>
              </a:rPr>
              <a:t>与之前的</a:t>
            </a:r>
            <a:r>
              <a:rPr lang="en-US" altLang="zh-CN" sz="1800" b="1" kern="100" dirty="0">
                <a:effectLst/>
                <a:latin typeface="Times New Roman" panose="02020603050405020304" pitchFamily="18" charset="0"/>
                <a:ea typeface="仿宋" panose="02010609060101010101" pitchFamily="49" charset="-122"/>
              </a:rPr>
              <a:t>GAT</a:t>
            </a:r>
            <a:r>
              <a:rPr lang="zh-CN" altLang="zh-CN" sz="1800" b="1" kern="100" dirty="0">
                <a:effectLst/>
                <a:latin typeface="Times New Roman" panose="02020603050405020304" pitchFamily="18" charset="0"/>
                <a:ea typeface="仿宋" panose="02010609060101010101" pitchFamily="49" charset="-122"/>
              </a:rPr>
              <a:t>模型类似，我们在构造函数中初始化了一系列的</a:t>
            </a:r>
            <a:r>
              <a:rPr lang="zh-CN" altLang="zh-CN" sz="1800" b="1" kern="100" dirty="0">
                <a:solidFill>
                  <a:srgbClr val="FF0000"/>
                </a:solidFill>
                <a:effectLst/>
                <a:latin typeface="Times New Roman" panose="02020603050405020304" pitchFamily="18" charset="0"/>
                <a:ea typeface="仿宋" panose="02010609060101010101" pitchFamily="49" charset="-122"/>
              </a:rPr>
              <a:t>图卷积层</a:t>
            </a:r>
            <a:r>
              <a:rPr lang="zh-CN" altLang="zh-CN" sz="1800" b="1" kern="100" dirty="0">
                <a:effectLst/>
                <a:latin typeface="Times New Roman" panose="02020603050405020304" pitchFamily="18" charset="0"/>
                <a:ea typeface="仿宋" panose="02010609060101010101" pitchFamily="49" charset="-122"/>
              </a:rPr>
              <a:t>（</a:t>
            </a:r>
            <a:r>
              <a:rPr lang="en-US" altLang="zh-CN" sz="1800" b="1" kern="100" dirty="0" err="1">
                <a:effectLst/>
                <a:latin typeface="Times New Roman" panose="02020603050405020304" pitchFamily="18" charset="0"/>
                <a:ea typeface="仿宋" panose="02010609060101010101" pitchFamily="49" charset="-122"/>
              </a:rPr>
              <a:t>SAGEConv</a:t>
            </a:r>
            <a:r>
              <a:rPr lang="zh-CN" altLang="zh-CN" sz="1800" b="1" kern="100" dirty="0">
                <a:effectLst/>
                <a:latin typeface="Times New Roman" panose="02020603050405020304" pitchFamily="18" charset="0"/>
                <a:ea typeface="仿宋" panose="02010609060101010101" pitchFamily="49" charset="-122"/>
              </a:rPr>
              <a:t>），这些层是构建</a:t>
            </a:r>
            <a:r>
              <a:rPr lang="en-US" altLang="zh-CN" sz="1800" b="1" kern="100" dirty="0" err="1">
                <a:effectLst/>
                <a:latin typeface="Times New Roman" panose="02020603050405020304" pitchFamily="18" charset="0"/>
                <a:ea typeface="仿宋" panose="02010609060101010101" pitchFamily="49" charset="-122"/>
              </a:rPr>
              <a:t>GraphSAGE</a:t>
            </a:r>
            <a:r>
              <a:rPr lang="zh-CN" altLang="zh-CN" sz="1800" b="1" kern="100" dirty="0">
                <a:effectLst/>
                <a:latin typeface="Times New Roman" panose="02020603050405020304" pitchFamily="18" charset="0"/>
                <a:ea typeface="仿宋" panose="02010609060101010101" pitchFamily="49" charset="-122"/>
              </a:rPr>
              <a:t>模型的核心。</a:t>
            </a:r>
            <a:endParaRPr lang="en-US" altLang="zh-CN" sz="1800" b="1" kern="100" dirty="0">
              <a:effectLst/>
              <a:latin typeface="Times New Roman" panose="02020603050405020304" pitchFamily="18" charset="0"/>
              <a:ea typeface="仿宋" panose="02010609060101010101" pitchFamily="49" charset="-122"/>
            </a:endParaRPr>
          </a:p>
          <a:p>
            <a:pPr indent="355600"/>
            <a:r>
              <a:rPr lang="en-US" altLang="zh-CN" sz="1800" b="1" kern="100" dirty="0" err="1">
                <a:effectLst/>
                <a:latin typeface="仿宋" panose="02010609060101010101" pitchFamily="49" charset="-122"/>
                <a:cs typeface="Times New Roman" panose="02020603050405020304" pitchFamily="18" charset="0"/>
              </a:rPr>
              <a:t>GraphSAGE</a:t>
            </a:r>
            <a:r>
              <a:rPr lang="zh-CN" altLang="zh-CN" sz="1800" b="1" kern="100" dirty="0">
                <a:effectLst/>
                <a:ea typeface="仿宋" panose="02010609060101010101" pitchFamily="49" charset="-122"/>
                <a:cs typeface="Times New Roman" panose="02020603050405020304" pitchFamily="18" charset="0"/>
              </a:rPr>
              <a:t>模型的一个关键特点是它使用了</a:t>
            </a:r>
            <a:r>
              <a:rPr lang="zh-CN" altLang="zh-CN" sz="1800" b="1" kern="100" dirty="0">
                <a:solidFill>
                  <a:srgbClr val="FF0000"/>
                </a:solidFill>
                <a:effectLst/>
                <a:ea typeface="仿宋" panose="02010609060101010101" pitchFamily="49" charset="-122"/>
                <a:cs typeface="Times New Roman" panose="02020603050405020304" pitchFamily="18" charset="0"/>
              </a:rPr>
              <a:t>基于邻居的聚合策略</a:t>
            </a:r>
            <a:r>
              <a:rPr lang="zh-CN" altLang="zh-CN" sz="1800" b="1" kern="100" dirty="0">
                <a:effectLst/>
                <a:ea typeface="仿宋" panose="02010609060101010101" pitchFamily="49" charset="-122"/>
                <a:cs typeface="Times New Roman" panose="02020603050405020304" pitchFamily="18" charset="0"/>
              </a:rPr>
              <a:t>。在每个</a:t>
            </a:r>
            <a:r>
              <a:rPr lang="en-US" altLang="zh-CN" sz="1800" b="1" kern="100" dirty="0" err="1">
                <a:effectLst/>
                <a:ea typeface="仿宋" panose="02010609060101010101" pitchFamily="49" charset="-122"/>
                <a:cs typeface="Times New Roman" panose="02020603050405020304" pitchFamily="18" charset="0"/>
              </a:rPr>
              <a:t>SAGEConv</a:t>
            </a:r>
            <a:r>
              <a:rPr lang="zh-CN" altLang="zh-CN" sz="1800" b="1" kern="100" dirty="0">
                <a:effectLst/>
                <a:ea typeface="仿宋" panose="02010609060101010101" pitchFamily="49" charset="-122"/>
                <a:cs typeface="Times New Roman" panose="02020603050405020304" pitchFamily="18" charset="0"/>
              </a:rPr>
              <a:t>层中，模型将每个节点的特征与其邻居的特征聚合起来，以学习节点的综合表示。</a:t>
            </a:r>
            <a:endParaRPr lang="zh-CN" altLang="zh-CN" sz="1800" b="1" kern="100" dirty="0">
              <a:effectLst/>
              <a:latin typeface="Times New Roman" panose="02020603050405020304" pitchFamily="18" charset="0"/>
              <a:ea typeface="宋体" panose="02010600030101010101" pitchFamily="2" charset="-122"/>
            </a:endParaRPr>
          </a:p>
          <a:p>
            <a:pPr indent="355600" algn="l"/>
            <a:endParaRPr lang="zh-CN" altLang="zh-CN" sz="1800" kern="100" dirty="0">
              <a:effectLst/>
              <a:latin typeface="Times New Roman" panose="02020603050405020304" pitchFamily="18" charset="0"/>
              <a:ea typeface="宋体" panose="02010600030101010101" pitchFamily="2" charset="-122"/>
            </a:endParaRPr>
          </a:p>
        </p:txBody>
      </p:sp>
      <p:pic>
        <p:nvPicPr>
          <p:cNvPr id="9218" name="图片 1">
            <a:extLst>
              <a:ext uri="{FF2B5EF4-FFF2-40B4-BE49-F238E27FC236}">
                <a16:creationId xmlns:a16="http://schemas.microsoft.com/office/drawing/2014/main" id="{F6796C26-F808-41E5-AC91-8377B6538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6096" y="711611"/>
            <a:ext cx="5808593" cy="577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图片 1">
            <a:extLst>
              <a:ext uri="{FF2B5EF4-FFF2-40B4-BE49-F238E27FC236}">
                <a16:creationId xmlns:a16="http://schemas.microsoft.com/office/drawing/2014/main" id="{01160925-3B5F-48B7-B004-9C8E0CA36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88" y="4541687"/>
            <a:ext cx="449262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483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BB4E27-1310-4FA1-824E-F6EFCE5A3F2B}"/>
              </a:ext>
            </a:extLst>
          </p:cNvPr>
          <p:cNvSpPr txBox="1"/>
          <p:nvPr/>
        </p:nvSpPr>
        <p:spPr>
          <a:xfrm>
            <a:off x="10080291" y="1341189"/>
            <a:ext cx="1031051"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特征工程</a:t>
            </a:r>
            <a:endParaRPr lang="en-US" altLang="zh-CN" sz="12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373751" y="203780"/>
            <a:ext cx="909223"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模型</a:t>
            </a:r>
            <a:endParaRPr lang="zh-CN" altLang="zh-CN" sz="16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484719" y="542334"/>
            <a:ext cx="3204723" cy="338554"/>
          </a:xfrm>
          <a:prstGeom prst="rect">
            <a:avLst/>
          </a:prstGeom>
          <a:noFill/>
        </p:spPr>
        <p:txBody>
          <a:bodyPr wrap="none" rtlCol="0">
            <a:spAutoFit/>
          </a:bodyPr>
          <a:lstStyle/>
          <a:p>
            <a:r>
              <a:rPr lang="en-US" altLang="zh-CN" sz="1600" b="1" dirty="0">
                <a:latin typeface="+mn-ea"/>
              </a:rPr>
              <a:t>★</a:t>
            </a:r>
            <a:r>
              <a:rPr lang="en-US" altLang="zh-CN" sz="1600" b="1" dirty="0" err="1">
                <a:latin typeface="+mn-ea"/>
              </a:rPr>
              <a:t>GraphSAGE</a:t>
            </a:r>
            <a:r>
              <a:rPr lang="en-US" altLang="zh-CN" sz="1600" b="1" dirty="0">
                <a:latin typeface="+mn-ea"/>
              </a:rPr>
              <a:t> (</a:t>
            </a:r>
            <a:r>
              <a:rPr lang="en-US" altLang="zh-CN" sz="1600" b="1" dirty="0" err="1">
                <a:latin typeface="+mn-ea"/>
              </a:rPr>
              <a:t>NeighborSampler</a:t>
            </a:r>
            <a:r>
              <a:rPr lang="en-US" altLang="zh-CN" sz="1600" b="1" dirty="0">
                <a:latin typeface="+mn-ea"/>
              </a:rPr>
              <a:t>)</a:t>
            </a:r>
            <a:endParaRPr lang="zh-CN" altLang="zh-CN" sz="16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sp>
        <p:nvSpPr>
          <p:cNvPr id="14" name="矩形 13">
            <a:extLst>
              <a:ext uri="{FF2B5EF4-FFF2-40B4-BE49-F238E27FC236}">
                <a16:creationId xmlns:a16="http://schemas.microsoft.com/office/drawing/2014/main" id="{EAAEDD4A-841D-49C1-B0EE-4162C1933875}"/>
              </a:ext>
            </a:extLst>
          </p:cNvPr>
          <p:cNvSpPr/>
          <p:nvPr/>
        </p:nvSpPr>
        <p:spPr bwMode="auto">
          <a:xfrm>
            <a:off x="484719" y="542334"/>
            <a:ext cx="4883493"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kern="100" dirty="0">
              <a:effectLst/>
              <a:latin typeface="Times New Roman" panose="02020603050405020304" pitchFamily="18" charset="0"/>
              <a:ea typeface="仿宋" panose="02010609060101010101" pitchFamily="49" charset="-122"/>
            </a:endParaRPr>
          </a:p>
          <a:p>
            <a:pPr indent="355600" algn="l"/>
            <a:endParaRPr lang="en-US" altLang="zh-CN" kern="100" dirty="0">
              <a:latin typeface="Times New Roman" panose="02020603050405020304" pitchFamily="18" charset="0"/>
              <a:ea typeface="仿宋" panose="02010609060101010101" pitchFamily="49" charset="-122"/>
            </a:endParaRPr>
          </a:p>
          <a:p>
            <a:pPr indent="355600" algn="l"/>
            <a:r>
              <a:rPr lang="zh-CN" altLang="zh-CN" sz="1800" b="1" kern="100" dirty="0">
                <a:solidFill>
                  <a:srgbClr val="FF0000"/>
                </a:solidFill>
                <a:effectLst/>
                <a:latin typeface="Times New Roman" panose="02020603050405020304" pitchFamily="18" charset="0"/>
                <a:ea typeface="仿宋" panose="02010609060101010101" pitchFamily="49" charset="-122"/>
              </a:rPr>
              <a:t>邻居采样版的</a:t>
            </a:r>
            <a:r>
              <a:rPr lang="en-US" altLang="zh-CN" sz="1800" b="1" kern="100" dirty="0" err="1">
                <a:solidFill>
                  <a:srgbClr val="FF0000"/>
                </a:solidFill>
                <a:effectLst/>
                <a:latin typeface="Times New Roman" panose="02020603050405020304" pitchFamily="18" charset="0"/>
                <a:ea typeface="仿宋" panose="02010609060101010101" pitchFamily="49" charset="-122"/>
              </a:rPr>
              <a:t>GraphSAGE</a:t>
            </a:r>
            <a:r>
              <a:rPr lang="zh-CN" altLang="zh-CN" sz="1800" b="1" kern="100" dirty="0">
                <a:effectLst/>
                <a:latin typeface="Times New Roman" panose="02020603050405020304" pitchFamily="18" charset="0"/>
                <a:ea typeface="仿宋" panose="02010609060101010101" pitchFamily="49" charset="-122"/>
              </a:rPr>
              <a:t>模型关键在于它采用了基于邻居的聚合策略，但与标准版本不同，它</a:t>
            </a:r>
            <a:r>
              <a:rPr lang="zh-CN" altLang="zh-CN" sz="1800" b="1" kern="100" dirty="0">
                <a:solidFill>
                  <a:srgbClr val="FF0000"/>
                </a:solidFill>
                <a:effectLst/>
                <a:latin typeface="Times New Roman" panose="02020603050405020304" pitchFamily="18" charset="0"/>
                <a:ea typeface="仿宋" panose="02010609060101010101" pitchFamily="49" charset="-122"/>
              </a:rPr>
              <a:t>仅在由</a:t>
            </a:r>
            <a:r>
              <a:rPr lang="en-US" altLang="zh-CN" sz="1800" b="1" kern="100" dirty="0" err="1">
                <a:solidFill>
                  <a:srgbClr val="FF0000"/>
                </a:solidFill>
                <a:effectLst/>
                <a:latin typeface="Times New Roman" panose="02020603050405020304" pitchFamily="18" charset="0"/>
                <a:ea typeface="仿宋" panose="02010609060101010101" pitchFamily="49" charset="-122"/>
              </a:rPr>
              <a:t>adjs</a:t>
            </a:r>
            <a:r>
              <a:rPr lang="zh-CN" altLang="zh-CN" sz="1800" b="1" kern="100" dirty="0">
                <a:solidFill>
                  <a:srgbClr val="FF0000"/>
                </a:solidFill>
                <a:effectLst/>
                <a:latin typeface="Times New Roman" panose="02020603050405020304" pitchFamily="18" charset="0"/>
                <a:ea typeface="仿宋" panose="02010609060101010101" pitchFamily="49" charset="-122"/>
              </a:rPr>
              <a:t>列表指定的子图上操作</a:t>
            </a:r>
            <a:r>
              <a:rPr lang="zh-CN" altLang="zh-CN" sz="1800" b="1" kern="100" dirty="0">
                <a:effectLst/>
                <a:latin typeface="Times New Roman" panose="02020603050405020304" pitchFamily="18" charset="0"/>
                <a:ea typeface="仿宋" panose="02010609060101010101" pitchFamily="49" charset="-122"/>
              </a:rPr>
              <a:t>。这意味着模型在每一层仅聚合节点的一个子集的邻居信息，大大减少了计算复杂度，特别是在处理大规模图数据时。</a:t>
            </a:r>
            <a:endParaRPr lang="en-US" altLang="zh-CN" sz="1800" b="1" kern="100" dirty="0">
              <a:effectLst/>
              <a:latin typeface="Times New Roman" panose="02020603050405020304" pitchFamily="18" charset="0"/>
              <a:ea typeface="仿宋" panose="02010609060101010101" pitchFamily="49" charset="-122"/>
            </a:endParaRPr>
          </a:p>
          <a:p>
            <a:pPr indent="355600" algn="l"/>
            <a:endParaRPr lang="zh-CN" altLang="zh-CN" sz="1800" b="1" kern="100" dirty="0">
              <a:effectLst/>
              <a:latin typeface="Times New Roman" panose="02020603050405020304" pitchFamily="18" charset="0"/>
              <a:ea typeface="宋体" panose="02010600030101010101" pitchFamily="2" charset="-122"/>
            </a:endParaRPr>
          </a:p>
          <a:p>
            <a:pPr indent="355600" algn="l"/>
            <a:r>
              <a:rPr lang="zh-CN" altLang="zh-CN" sz="1800" b="1" kern="100" dirty="0">
                <a:effectLst/>
                <a:latin typeface="Times New Roman" panose="02020603050405020304" pitchFamily="18" charset="0"/>
                <a:ea typeface="仿宋" panose="02010609060101010101" pitchFamily="49" charset="-122"/>
              </a:rPr>
              <a:t>在模型的前向传播（</a:t>
            </a:r>
            <a:r>
              <a:rPr lang="en-US" altLang="zh-CN" sz="1800" b="1" kern="100" dirty="0">
                <a:effectLst/>
                <a:latin typeface="Times New Roman" panose="02020603050405020304" pitchFamily="18" charset="0"/>
                <a:ea typeface="仿宋" panose="02010609060101010101" pitchFamily="49" charset="-122"/>
              </a:rPr>
              <a:t>forward</a:t>
            </a:r>
            <a:r>
              <a:rPr lang="zh-CN" altLang="zh-CN" sz="1800" b="1" kern="100" dirty="0">
                <a:effectLst/>
                <a:latin typeface="Times New Roman" panose="02020603050405020304" pitchFamily="18" charset="0"/>
                <a:ea typeface="仿宋" panose="02010609060101010101" pitchFamily="49" charset="-122"/>
              </a:rPr>
              <a:t>）方法中，我们遵循了邻居采样策略。对于每个图卷积层，我们</a:t>
            </a:r>
            <a:r>
              <a:rPr lang="zh-CN" altLang="zh-CN" sz="1800" b="1" kern="100" dirty="0">
                <a:solidFill>
                  <a:srgbClr val="FF0000"/>
                </a:solidFill>
                <a:effectLst/>
                <a:latin typeface="Times New Roman" panose="02020603050405020304" pitchFamily="18" charset="0"/>
                <a:ea typeface="仿宋" panose="02010609060101010101" pitchFamily="49" charset="-122"/>
              </a:rPr>
              <a:t>仅在局部邻域</a:t>
            </a:r>
            <a:r>
              <a:rPr lang="zh-CN" altLang="zh-CN" sz="1800" b="1" kern="100" dirty="0">
                <a:effectLst/>
                <a:latin typeface="Times New Roman" panose="02020603050405020304" pitchFamily="18" charset="0"/>
                <a:ea typeface="仿宋" panose="02010609060101010101" pitchFamily="49" charset="-122"/>
              </a:rPr>
              <a:t>上应用操作，这样做不仅提高了计算效率，而且保留了模型对于网络结构特征的捕捉能力。</a:t>
            </a:r>
            <a:endParaRPr lang="zh-CN" altLang="zh-CN" sz="1800" b="1" kern="100" dirty="0">
              <a:effectLst/>
              <a:latin typeface="Times New Roman" panose="02020603050405020304" pitchFamily="18" charset="0"/>
              <a:ea typeface="宋体" panose="02010600030101010101" pitchFamily="2" charset="-122"/>
            </a:endParaRPr>
          </a:p>
        </p:txBody>
      </p:sp>
      <p:pic>
        <p:nvPicPr>
          <p:cNvPr id="10242" name="图片 1">
            <a:extLst>
              <a:ext uri="{FF2B5EF4-FFF2-40B4-BE49-F238E27FC236}">
                <a16:creationId xmlns:a16="http://schemas.microsoft.com/office/drawing/2014/main" id="{93D959A4-E610-4CC0-B953-CFCFE566F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532" y="829033"/>
            <a:ext cx="5470525"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图片 1">
            <a:extLst>
              <a:ext uri="{FF2B5EF4-FFF2-40B4-BE49-F238E27FC236}">
                <a16:creationId xmlns:a16="http://schemas.microsoft.com/office/drawing/2014/main" id="{8A8BD6D4-EC4B-45BE-AEF0-299E853E4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531" y="3729275"/>
            <a:ext cx="54705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406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BB4E27-1310-4FA1-824E-F6EFCE5A3F2B}"/>
              </a:ext>
            </a:extLst>
          </p:cNvPr>
          <p:cNvSpPr txBox="1"/>
          <p:nvPr/>
        </p:nvSpPr>
        <p:spPr>
          <a:xfrm>
            <a:off x="10080291" y="1341189"/>
            <a:ext cx="1031051"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特征工程</a:t>
            </a:r>
            <a:endParaRPr lang="en-US" altLang="zh-CN" sz="12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373751" y="203780"/>
            <a:ext cx="909223"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模型</a:t>
            </a:r>
            <a:endParaRPr lang="zh-CN" altLang="zh-CN" sz="16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484719" y="542334"/>
            <a:ext cx="1225015" cy="338554"/>
          </a:xfrm>
          <a:prstGeom prst="rect">
            <a:avLst/>
          </a:prstGeom>
          <a:noFill/>
        </p:spPr>
        <p:txBody>
          <a:bodyPr wrap="none" rtlCol="0">
            <a:spAutoFit/>
          </a:bodyPr>
          <a:lstStyle/>
          <a:p>
            <a:r>
              <a:rPr lang="en-US" altLang="zh-CN" sz="1600" b="1" dirty="0">
                <a:latin typeface="+mn-ea"/>
              </a:rPr>
              <a:t>★</a:t>
            </a:r>
            <a:r>
              <a:rPr lang="en-US" altLang="zh-CN" sz="1600" b="1" dirty="0" err="1">
                <a:latin typeface="+mn-ea"/>
              </a:rPr>
              <a:t>GearSage</a:t>
            </a:r>
            <a:endParaRPr lang="en-US" altLang="zh-CN" sz="16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sp>
        <p:nvSpPr>
          <p:cNvPr id="14" name="矩形 13">
            <a:extLst>
              <a:ext uri="{FF2B5EF4-FFF2-40B4-BE49-F238E27FC236}">
                <a16:creationId xmlns:a16="http://schemas.microsoft.com/office/drawing/2014/main" id="{094D87F4-2DA7-406E-B8BC-6CD3E07B9348}"/>
              </a:ext>
            </a:extLst>
          </p:cNvPr>
          <p:cNvSpPr/>
          <p:nvPr/>
        </p:nvSpPr>
        <p:spPr bwMode="auto">
          <a:xfrm>
            <a:off x="484719" y="542334"/>
            <a:ext cx="4883493"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kern="100" dirty="0">
              <a:effectLst/>
              <a:latin typeface="Times New Roman" panose="02020603050405020304" pitchFamily="18" charset="0"/>
              <a:ea typeface="仿宋" panose="02010609060101010101" pitchFamily="49" charset="-122"/>
            </a:endParaRPr>
          </a:p>
          <a:p>
            <a:pPr indent="355600" algn="l"/>
            <a:endParaRPr lang="en-US" altLang="zh-CN" kern="100" dirty="0">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一种新型的图神经网络模型——</a:t>
            </a:r>
            <a:r>
              <a:rPr lang="en-US" altLang="zh-CN" sz="1800" b="1" kern="100" dirty="0" err="1">
                <a:effectLst/>
                <a:latin typeface="Times New Roman" panose="02020603050405020304" pitchFamily="18" charset="0"/>
                <a:ea typeface="仿宋" panose="02010609060101010101" pitchFamily="49" charset="-122"/>
              </a:rPr>
              <a:t>GEARSage</a:t>
            </a:r>
            <a:r>
              <a:rPr lang="zh-CN" altLang="zh-CN" sz="1800" b="1" kern="100" dirty="0">
                <a:effectLst/>
                <a:latin typeface="Times New Roman" panose="02020603050405020304" pitchFamily="18" charset="0"/>
                <a:ea typeface="仿宋" panose="02010609060101010101" pitchFamily="49" charset="-122"/>
              </a:rPr>
              <a:t>。这个模型是对</a:t>
            </a:r>
            <a:r>
              <a:rPr lang="en-US" altLang="zh-CN" sz="1800" b="1" kern="100" dirty="0" err="1">
                <a:effectLst/>
                <a:latin typeface="Times New Roman" panose="02020603050405020304" pitchFamily="18" charset="0"/>
                <a:ea typeface="仿宋" panose="02010609060101010101" pitchFamily="49" charset="-122"/>
              </a:rPr>
              <a:t>GraphSAGE</a:t>
            </a:r>
            <a:r>
              <a:rPr lang="zh-CN" altLang="zh-CN" sz="1800" b="1" kern="100" dirty="0">
                <a:effectLst/>
                <a:latin typeface="Times New Roman" panose="02020603050405020304" pitchFamily="18" charset="0"/>
                <a:ea typeface="仿宋" panose="02010609060101010101" pitchFamily="49" charset="-122"/>
              </a:rPr>
              <a:t>的扩展，旨在更有效地处理带有</a:t>
            </a:r>
            <a:r>
              <a:rPr lang="zh-CN" altLang="zh-CN" sz="1800" b="1" kern="100" dirty="0">
                <a:solidFill>
                  <a:srgbClr val="FF0000"/>
                </a:solidFill>
                <a:effectLst/>
                <a:latin typeface="Times New Roman" panose="02020603050405020304" pitchFamily="18" charset="0"/>
                <a:ea typeface="仿宋" panose="02010609060101010101" pitchFamily="49" charset="-122"/>
              </a:rPr>
              <a:t>边属性和时间特征</a:t>
            </a:r>
            <a:r>
              <a:rPr lang="zh-CN" altLang="zh-CN" sz="1800" b="1" kern="100" dirty="0">
                <a:effectLst/>
                <a:latin typeface="Times New Roman" panose="02020603050405020304" pitchFamily="18" charset="0"/>
                <a:ea typeface="仿宋" panose="02010609060101010101" pitchFamily="49" charset="-122"/>
              </a:rPr>
              <a:t>的图数据，这在动态社交网络分析中尤为重要，因为社交网络中的交互通常包含丰富的时间信息和边属性。</a:t>
            </a:r>
            <a:endParaRPr lang="en-US" altLang="zh-CN" sz="1800" b="1" kern="100" dirty="0">
              <a:effectLst/>
              <a:latin typeface="Times New Roman" panose="02020603050405020304" pitchFamily="18" charset="0"/>
              <a:ea typeface="仿宋" panose="02010609060101010101" pitchFamily="49" charset="-122"/>
            </a:endParaRPr>
          </a:p>
          <a:p>
            <a:pPr indent="355600" algn="l"/>
            <a:endParaRPr lang="zh-CN" altLang="zh-CN" sz="1800" b="1" kern="100" dirty="0">
              <a:effectLst/>
              <a:latin typeface="Times New Roman" panose="02020603050405020304" pitchFamily="18" charset="0"/>
              <a:ea typeface="宋体" panose="02010600030101010101" pitchFamily="2" charset="-122"/>
            </a:endParaRPr>
          </a:p>
          <a:p>
            <a:pPr indent="355600"/>
            <a:r>
              <a:rPr lang="en-US" altLang="zh-CN" sz="1800" b="1" kern="100" dirty="0" err="1">
                <a:effectLst/>
                <a:latin typeface="仿宋" panose="02010609060101010101" pitchFamily="49" charset="-122"/>
                <a:ea typeface="宋体" panose="02010600030101010101" pitchFamily="2" charset="-122"/>
              </a:rPr>
              <a:t>GEARSage</a:t>
            </a:r>
            <a:r>
              <a:rPr lang="zh-CN" altLang="zh-CN" sz="1800" b="1" kern="100" dirty="0">
                <a:effectLst/>
                <a:latin typeface="Times New Roman" panose="02020603050405020304" pitchFamily="18" charset="0"/>
                <a:ea typeface="仿宋" panose="02010609060101010101" pitchFamily="49" charset="-122"/>
              </a:rPr>
              <a:t>模型的一个显著特点是它考虑了边属性和时间特征。我们使用了</a:t>
            </a:r>
            <a:r>
              <a:rPr lang="zh-CN" altLang="zh-CN" sz="1800" b="1" kern="100" dirty="0">
                <a:solidFill>
                  <a:srgbClr val="FF0000"/>
                </a:solidFill>
                <a:effectLst/>
                <a:latin typeface="Times New Roman" panose="02020603050405020304" pitchFamily="18" charset="0"/>
                <a:ea typeface="仿宋" panose="02010609060101010101" pitchFamily="49" charset="-122"/>
              </a:rPr>
              <a:t>嵌入层（</a:t>
            </a:r>
            <a:r>
              <a:rPr lang="en-US" altLang="zh-CN" sz="1800" b="1" kern="100" dirty="0" err="1">
                <a:solidFill>
                  <a:srgbClr val="FF0000"/>
                </a:solidFill>
                <a:effectLst/>
                <a:latin typeface="Times New Roman" panose="02020603050405020304" pitchFamily="18" charset="0"/>
                <a:ea typeface="仿宋" panose="02010609060101010101" pitchFamily="49" charset="-122"/>
              </a:rPr>
              <a:t>nn.Embedding</a:t>
            </a:r>
            <a:r>
              <a:rPr lang="zh-CN" altLang="zh-CN" sz="1800" b="1" kern="100" dirty="0">
                <a:solidFill>
                  <a:srgbClr val="FF0000"/>
                </a:solidFill>
                <a:effectLst/>
                <a:latin typeface="Times New Roman" panose="02020603050405020304" pitchFamily="18" charset="0"/>
                <a:ea typeface="仿宋" panose="02010609060101010101" pitchFamily="49" charset="-122"/>
              </a:rPr>
              <a:t>）来处理边的类型和方向</a:t>
            </a:r>
            <a:r>
              <a:rPr lang="zh-CN" altLang="zh-CN" sz="1800" b="1" kern="100" dirty="0">
                <a:effectLst/>
                <a:latin typeface="Times New Roman" panose="02020603050405020304" pitchFamily="18" charset="0"/>
                <a:ea typeface="仿宋" panose="02010609060101010101" pitchFamily="49" charset="-122"/>
              </a:rPr>
              <a:t>，这有助于模型理解不同类型和方向边的特殊性。同时，我们引入了</a:t>
            </a:r>
            <a:r>
              <a:rPr lang="zh-CN" altLang="zh-CN" sz="1800" b="1" kern="100" dirty="0">
                <a:solidFill>
                  <a:srgbClr val="FF0000"/>
                </a:solidFill>
                <a:effectLst/>
                <a:latin typeface="Times New Roman" panose="02020603050405020304" pitchFamily="18" charset="0"/>
                <a:ea typeface="仿宋" panose="02010609060101010101" pitchFamily="49" charset="-122"/>
              </a:rPr>
              <a:t>时间编码器（</a:t>
            </a:r>
            <a:r>
              <a:rPr lang="en-US" altLang="zh-CN" sz="1800" b="1" kern="100" dirty="0" err="1">
                <a:solidFill>
                  <a:srgbClr val="FF0000"/>
                </a:solidFill>
                <a:effectLst/>
                <a:latin typeface="Times New Roman" panose="02020603050405020304" pitchFamily="18" charset="0"/>
                <a:ea typeface="仿宋" panose="02010609060101010101" pitchFamily="49" charset="-122"/>
              </a:rPr>
              <a:t>TimeEncoder</a:t>
            </a:r>
            <a:r>
              <a:rPr lang="zh-CN" altLang="zh-CN" sz="1800" b="1" kern="100" dirty="0">
                <a:solidFill>
                  <a:srgbClr val="FF0000"/>
                </a:solidFill>
                <a:effectLst/>
                <a:latin typeface="Times New Roman" panose="02020603050405020304" pitchFamily="18" charset="0"/>
                <a:ea typeface="仿宋" panose="02010609060101010101" pitchFamily="49" charset="-122"/>
              </a:rPr>
              <a:t>）</a:t>
            </a:r>
            <a:r>
              <a:rPr lang="zh-CN" altLang="zh-CN" sz="1800" b="1" kern="100" dirty="0">
                <a:effectLst/>
                <a:latin typeface="Times New Roman" panose="02020603050405020304" pitchFamily="18" charset="0"/>
                <a:ea typeface="仿宋" panose="02010609060101010101" pitchFamily="49" charset="-122"/>
              </a:rPr>
              <a:t>，这是一种特殊的编码机制，用于有效地处理时间信息。</a:t>
            </a:r>
            <a:endParaRPr lang="en-US" altLang="zh-CN" sz="1800" b="1" kern="100" dirty="0">
              <a:effectLst/>
              <a:latin typeface="Times New Roman" panose="02020603050405020304" pitchFamily="18" charset="0"/>
              <a:ea typeface="仿宋" panose="02010609060101010101" pitchFamily="49" charset="-122"/>
            </a:endParaRPr>
          </a:p>
          <a:p>
            <a:pPr indent="355600"/>
            <a:endParaRPr lang="en-US" altLang="zh-CN" b="1" kern="100" dirty="0">
              <a:latin typeface="Times New Roman" panose="02020603050405020304" pitchFamily="18" charset="0"/>
              <a:ea typeface="仿宋" panose="02010609060101010101" pitchFamily="49" charset="-122"/>
            </a:endParaRPr>
          </a:p>
          <a:p>
            <a:pPr indent="355600"/>
            <a:r>
              <a:rPr lang="en-US" altLang="zh-CN" sz="1800" b="1" kern="100" dirty="0" err="1">
                <a:effectLst/>
                <a:latin typeface="仿宋" panose="02010609060101010101" pitchFamily="49" charset="-122"/>
                <a:ea typeface="宋体" panose="02010600030101010101" pitchFamily="2" charset="-122"/>
              </a:rPr>
              <a:t>GEARSage</a:t>
            </a:r>
            <a:r>
              <a:rPr lang="zh-CN" altLang="zh-CN" sz="1800" b="1" kern="100" dirty="0">
                <a:effectLst/>
                <a:latin typeface="Times New Roman" panose="02020603050405020304" pitchFamily="18" charset="0"/>
                <a:ea typeface="仿宋" panose="02010609060101010101" pitchFamily="49" charset="-122"/>
              </a:rPr>
              <a:t>模型通过集成边属性和时间特征，与传统的图神经网络（如</a:t>
            </a:r>
            <a:r>
              <a:rPr lang="en-US" altLang="zh-CN" sz="1800" b="1" kern="100" dirty="0">
                <a:effectLst/>
                <a:latin typeface="Times New Roman" panose="02020603050405020304" pitchFamily="18" charset="0"/>
                <a:ea typeface="仿宋" panose="02010609060101010101" pitchFamily="49" charset="-122"/>
              </a:rPr>
              <a:t>GAT</a:t>
            </a:r>
            <a:r>
              <a:rPr lang="zh-CN" altLang="zh-CN" sz="1800" b="1" kern="100" dirty="0">
                <a:effectLst/>
                <a:latin typeface="Times New Roman" panose="02020603050405020304" pitchFamily="18" charset="0"/>
                <a:ea typeface="仿宋" panose="02010609060101010101" pitchFamily="49" charset="-122"/>
              </a:rPr>
              <a:t>和</a:t>
            </a:r>
            <a:r>
              <a:rPr lang="en-US" altLang="zh-CN" sz="1800" b="1" kern="100" dirty="0" err="1">
                <a:effectLst/>
                <a:latin typeface="Times New Roman" panose="02020603050405020304" pitchFamily="18" charset="0"/>
                <a:ea typeface="仿宋" panose="02010609060101010101" pitchFamily="49" charset="-122"/>
              </a:rPr>
              <a:t>GraphSAGE</a:t>
            </a:r>
            <a:r>
              <a:rPr lang="zh-CN" altLang="zh-CN" sz="1800" b="1" kern="100" dirty="0">
                <a:effectLst/>
                <a:latin typeface="Times New Roman" panose="02020603050405020304" pitchFamily="18" charset="0"/>
                <a:ea typeface="仿宋" panose="02010609060101010101" pitchFamily="49" charset="-122"/>
              </a:rPr>
              <a:t>）相比，</a:t>
            </a:r>
            <a:r>
              <a:rPr lang="zh-CN" altLang="zh-CN" sz="1800" b="1" kern="100" dirty="0">
                <a:solidFill>
                  <a:srgbClr val="FF0000"/>
                </a:solidFill>
                <a:effectLst/>
                <a:latin typeface="Times New Roman" panose="02020603050405020304" pitchFamily="18" charset="0"/>
                <a:ea typeface="仿宋" panose="02010609060101010101" pitchFamily="49" charset="-122"/>
              </a:rPr>
              <a:t>提供了更丰富的信息</a:t>
            </a:r>
            <a:r>
              <a:rPr lang="zh-CN" altLang="zh-CN" sz="1800" b="1" kern="100" dirty="0">
                <a:effectLst/>
                <a:latin typeface="Times New Roman" panose="02020603050405020304" pitchFamily="18" charset="0"/>
                <a:ea typeface="仿宋" panose="02010609060101010101" pitchFamily="49" charset="-122"/>
              </a:rPr>
              <a:t>。</a:t>
            </a:r>
            <a:endParaRPr lang="zh-CN" altLang="zh-CN" sz="1800" b="1" kern="100" dirty="0">
              <a:effectLst/>
              <a:latin typeface="Times New Roman" panose="02020603050405020304" pitchFamily="18" charset="0"/>
              <a:ea typeface="宋体" panose="02010600030101010101" pitchFamily="2" charset="-122"/>
            </a:endParaRPr>
          </a:p>
          <a:p>
            <a:pPr indent="355600" algn="l"/>
            <a:endParaRPr lang="zh-CN" altLang="zh-CN" sz="1800" kern="100" dirty="0">
              <a:effectLst/>
              <a:latin typeface="Times New Roman" panose="02020603050405020304" pitchFamily="18" charset="0"/>
              <a:ea typeface="宋体" panose="02010600030101010101" pitchFamily="2" charset="-122"/>
            </a:endParaRPr>
          </a:p>
        </p:txBody>
      </p:sp>
      <p:pic>
        <p:nvPicPr>
          <p:cNvPr id="11267" name="图片 1">
            <a:extLst>
              <a:ext uri="{FF2B5EF4-FFF2-40B4-BE49-F238E27FC236}">
                <a16:creationId xmlns:a16="http://schemas.microsoft.com/office/drawing/2014/main" id="{F8F51EC3-A805-4D7B-BD48-D5CDC9C6C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5925" y="0"/>
            <a:ext cx="4312292" cy="446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1">
            <a:extLst>
              <a:ext uri="{FF2B5EF4-FFF2-40B4-BE49-F238E27FC236}">
                <a16:creationId xmlns:a16="http://schemas.microsoft.com/office/drawing/2014/main" id="{E29F31C7-727D-4510-B443-A173E1F67C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5925" y="4468716"/>
            <a:ext cx="4312292" cy="2287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728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9552546"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en-US" altLang="zh-CN" sz="1600" b="1" dirty="0">
              <a:solidFill>
                <a:srgbClr val="000000"/>
              </a:solidFill>
              <a:latin typeface="宋体" panose="02010600030101010101" pitchFamily="2" charset="-122"/>
              <a:ea typeface="宋体" pitchFamily="2" charset="-122"/>
            </a:endParaRPr>
          </a:p>
          <a:p>
            <a:pPr fontAlgn="base">
              <a:spcBef>
                <a:spcPct val="0"/>
              </a:spcBef>
              <a:spcAft>
                <a:spcPct val="0"/>
              </a:spcAft>
            </a:pPr>
            <a:endParaRPr kumimoji="1" lang="zh-CN" altLang="en-US" sz="1600" b="1" dirty="0">
              <a:solidFill>
                <a:srgbClr val="000000"/>
              </a:solidFill>
              <a:latin typeface="宋体" panose="02010600030101010101" pitchFamily="2" charset="-122"/>
              <a:ea typeface="宋体"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10080291" y="1341189"/>
            <a:ext cx="1031051"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特征工程</a:t>
            </a:r>
            <a:endParaRPr lang="en-US" altLang="zh-CN" sz="12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376455" y="203780"/>
            <a:ext cx="1322798" cy="338554"/>
          </a:xfrm>
          <a:prstGeom prst="rect">
            <a:avLst/>
          </a:prstGeom>
          <a:noFill/>
        </p:spPr>
        <p:txBody>
          <a:bodyPr wrap="none" rtlCol="0">
            <a:spAutoFit/>
          </a:bodyPr>
          <a:lstStyle/>
          <a:p>
            <a:r>
              <a:rPr lang="en-US" altLang="zh-CN" sz="1600" b="1" dirty="0">
                <a:latin typeface="+mn-ea"/>
              </a:rPr>
              <a:t>§.</a:t>
            </a:r>
            <a:r>
              <a:rPr lang="zh-CN" altLang="zh-CN" sz="1600" b="1" dirty="0">
                <a:latin typeface="+mn-ea"/>
              </a:rPr>
              <a:t>实验结果</a:t>
            </a: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4" name="图片 3">
            <a:extLst>
              <a:ext uri="{FF2B5EF4-FFF2-40B4-BE49-F238E27FC236}">
                <a16:creationId xmlns:a16="http://schemas.microsoft.com/office/drawing/2014/main" id="{F1E11595-71A2-4C83-9773-C32321A1B631}"/>
              </a:ext>
            </a:extLst>
          </p:cNvPr>
          <p:cNvPicPr>
            <a:picLocks noChangeAspect="1"/>
          </p:cNvPicPr>
          <p:nvPr/>
        </p:nvPicPr>
        <p:blipFill>
          <a:blip r:embed="rId2"/>
          <a:stretch>
            <a:fillRect/>
          </a:stretch>
        </p:blipFill>
        <p:spPr>
          <a:xfrm>
            <a:off x="794955" y="880888"/>
            <a:ext cx="8703608" cy="918381"/>
          </a:xfrm>
          <a:prstGeom prst="rect">
            <a:avLst/>
          </a:prstGeom>
        </p:spPr>
      </p:pic>
      <p:pic>
        <p:nvPicPr>
          <p:cNvPr id="12290" name="图片 1">
            <a:extLst>
              <a:ext uri="{FF2B5EF4-FFF2-40B4-BE49-F238E27FC236}">
                <a16:creationId xmlns:a16="http://schemas.microsoft.com/office/drawing/2014/main" id="{73DDFF23-1828-47F3-850A-C93FC2AC7B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955" y="2021147"/>
            <a:ext cx="5478463"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图片 1">
            <a:extLst>
              <a:ext uri="{FF2B5EF4-FFF2-40B4-BE49-F238E27FC236}">
                <a16:creationId xmlns:a16="http://schemas.microsoft.com/office/drawing/2014/main" id="{9DAB56CA-C723-4E5B-AE03-BA5DDA455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322" y="3241011"/>
            <a:ext cx="3119470" cy="316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540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9552546"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b="1" kern="100" dirty="0">
              <a:effectLst/>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可以看出，</a:t>
            </a:r>
            <a:r>
              <a:rPr lang="en-US" altLang="zh-CN" sz="1800" b="1" kern="100" dirty="0">
                <a:effectLst/>
                <a:latin typeface="Times New Roman" panose="02020603050405020304" pitchFamily="18" charset="0"/>
                <a:ea typeface="仿宋" panose="02010609060101010101" pitchFamily="49" charset="-122"/>
              </a:rPr>
              <a:t>GAT</a:t>
            </a:r>
            <a:r>
              <a:rPr lang="zh-CN" altLang="zh-CN" sz="1800" b="1" kern="100" dirty="0">
                <a:effectLst/>
                <a:latin typeface="Times New Roman" panose="02020603050405020304" pitchFamily="18" charset="0"/>
                <a:ea typeface="仿宋" panose="02010609060101010101" pitchFamily="49" charset="-122"/>
              </a:rPr>
              <a:t>的效果很差。我认为的原因是，</a:t>
            </a:r>
            <a:r>
              <a:rPr lang="en-US" altLang="zh-CN" sz="1800" b="1" kern="100" dirty="0">
                <a:effectLst/>
                <a:latin typeface="Times New Roman" panose="02020603050405020304" pitchFamily="18" charset="0"/>
                <a:ea typeface="仿宋" panose="02010609060101010101" pitchFamily="49" charset="-122"/>
              </a:rPr>
              <a:t>GAT</a:t>
            </a:r>
            <a:r>
              <a:rPr lang="zh-CN" altLang="zh-CN" sz="1800" b="1" kern="100" dirty="0">
                <a:effectLst/>
                <a:latin typeface="Times New Roman" panose="02020603050405020304" pitchFamily="18" charset="0"/>
                <a:ea typeface="仿宋" panose="02010609060101010101" pitchFamily="49" charset="-122"/>
              </a:rPr>
              <a:t>并没有设计来</a:t>
            </a:r>
            <a:r>
              <a:rPr lang="zh-CN" altLang="zh-CN" sz="1800" b="1" kern="100" dirty="0">
                <a:solidFill>
                  <a:srgbClr val="FF0000"/>
                </a:solidFill>
                <a:effectLst/>
                <a:latin typeface="Times New Roman" panose="02020603050405020304" pitchFamily="18" charset="0"/>
                <a:ea typeface="仿宋" panose="02010609060101010101" pitchFamily="49" charset="-122"/>
              </a:rPr>
              <a:t>直接处理边属性或时间信息</a:t>
            </a:r>
            <a:r>
              <a:rPr lang="zh-CN" altLang="zh-CN" sz="1800" b="1" kern="100" dirty="0">
                <a:effectLst/>
                <a:latin typeface="Times New Roman" panose="02020603050405020304" pitchFamily="18" charset="0"/>
                <a:ea typeface="仿宋" panose="02010609060101010101" pitchFamily="49" charset="-122"/>
              </a:rPr>
              <a:t>。在金融反欺诈等动态社交网络分析中，边属性和时间信息通常对于理解和预测网络行为至关重要。</a:t>
            </a:r>
            <a:r>
              <a:rPr lang="en-US" altLang="zh-CN" sz="1800" b="1" kern="100" dirty="0">
                <a:effectLst/>
                <a:latin typeface="Times New Roman" panose="02020603050405020304" pitchFamily="18" charset="0"/>
                <a:ea typeface="仿宋" panose="02010609060101010101" pitchFamily="49" charset="-122"/>
              </a:rPr>
              <a:t>GAT</a:t>
            </a:r>
            <a:r>
              <a:rPr lang="zh-CN" altLang="zh-CN" sz="1800" b="1" kern="100" dirty="0">
                <a:effectLst/>
                <a:latin typeface="Times New Roman" panose="02020603050405020304" pitchFamily="18" charset="0"/>
                <a:ea typeface="仿宋" panose="02010609060101010101" pitchFamily="49" charset="-122"/>
              </a:rPr>
              <a:t>的这一局限可能导致它在</a:t>
            </a:r>
            <a:r>
              <a:rPr lang="zh-CN" altLang="zh-CN" sz="1800" b="1" kern="100" dirty="0">
                <a:solidFill>
                  <a:srgbClr val="FF0000"/>
                </a:solidFill>
                <a:effectLst/>
                <a:latin typeface="Times New Roman" panose="02020603050405020304" pitchFamily="18" charset="0"/>
                <a:ea typeface="仿宋" panose="02010609060101010101" pitchFamily="49" charset="-122"/>
              </a:rPr>
              <a:t>捕捉与边相关的复杂动态特性方面不足</a:t>
            </a:r>
            <a:r>
              <a:rPr lang="zh-CN" altLang="zh-CN" sz="1800" b="1" kern="100" dirty="0">
                <a:effectLst/>
                <a:latin typeface="Times New Roman" panose="02020603050405020304" pitchFamily="18" charset="0"/>
                <a:ea typeface="仿宋" panose="02010609060101010101" pitchFamily="49" charset="-122"/>
              </a:rPr>
              <a:t>。</a:t>
            </a:r>
            <a:endParaRPr lang="zh-CN" altLang="zh-CN" sz="1800" b="1" kern="100" dirty="0">
              <a:effectLst/>
              <a:latin typeface="Times New Roman" panose="02020603050405020304" pitchFamily="18" charset="0"/>
              <a:ea typeface="宋体" panose="02010600030101010101" pitchFamily="2" charset="-122"/>
            </a:endParaRPr>
          </a:p>
          <a:p>
            <a:pPr indent="355600" algn="l"/>
            <a:r>
              <a:rPr lang="zh-CN" altLang="zh-CN" sz="1800" b="1" kern="100" dirty="0">
                <a:effectLst/>
                <a:latin typeface="Times New Roman" panose="02020603050405020304" pitchFamily="18" charset="0"/>
                <a:ea typeface="仿宋" panose="02010609060101010101" pitchFamily="49" charset="-122"/>
              </a:rPr>
              <a:t>虽然</a:t>
            </a:r>
            <a:r>
              <a:rPr lang="en-US" altLang="zh-CN" sz="1800" b="1" kern="100" dirty="0">
                <a:effectLst/>
                <a:latin typeface="Times New Roman" panose="02020603050405020304" pitchFamily="18" charset="0"/>
                <a:ea typeface="仿宋" panose="02010609060101010101" pitchFamily="49" charset="-122"/>
              </a:rPr>
              <a:t>GAT</a:t>
            </a:r>
            <a:r>
              <a:rPr lang="zh-CN" altLang="zh-CN" sz="1800" b="1" kern="100" dirty="0">
                <a:effectLst/>
                <a:latin typeface="Times New Roman" panose="02020603050405020304" pitchFamily="18" charset="0"/>
                <a:ea typeface="仿宋" panose="02010609060101010101" pitchFamily="49" charset="-122"/>
              </a:rPr>
              <a:t>通过注意力机制能够有效地学习节点间的重要性，但这种机制主要</a:t>
            </a:r>
            <a:r>
              <a:rPr lang="zh-CN" altLang="zh-CN" sz="1800" b="1" kern="100" dirty="0">
                <a:solidFill>
                  <a:srgbClr val="FF0000"/>
                </a:solidFill>
                <a:effectLst/>
                <a:latin typeface="Times New Roman" panose="02020603050405020304" pitchFamily="18" charset="0"/>
                <a:ea typeface="仿宋" panose="02010609060101010101" pitchFamily="49" charset="-122"/>
              </a:rPr>
              <a:t>集中在节点特征上</a:t>
            </a:r>
            <a:r>
              <a:rPr lang="zh-CN" altLang="zh-CN" sz="1800" b="1" kern="100" dirty="0">
                <a:effectLst/>
                <a:latin typeface="Times New Roman" panose="02020603050405020304" pitchFamily="18" charset="0"/>
                <a:ea typeface="仿宋" panose="02010609060101010101" pitchFamily="49" charset="-122"/>
              </a:rPr>
              <a:t>，对于</a:t>
            </a:r>
            <a:r>
              <a:rPr lang="zh-CN" altLang="zh-CN" sz="1800" b="1" kern="100" dirty="0">
                <a:solidFill>
                  <a:srgbClr val="FF0000"/>
                </a:solidFill>
                <a:effectLst/>
                <a:latin typeface="Times New Roman" panose="02020603050405020304" pitchFamily="18" charset="0"/>
                <a:ea typeface="仿宋" panose="02010609060101010101" pitchFamily="49" charset="-122"/>
              </a:rPr>
              <a:t>边的多样性和复杂性可能无法提供</a:t>
            </a:r>
            <a:r>
              <a:rPr lang="zh-CN" altLang="zh-CN" sz="1800" b="1" kern="100" dirty="0">
                <a:effectLst/>
                <a:latin typeface="Times New Roman" panose="02020603050405020304" pitchFamily="18" charset="0"/>
                <a:ea typeface="仿宋" panose="02010609060101010101" pitchFamily="49" charset="-122"/>
              </a:rPr>
              <a:t>足够的灵活性和适应性。</a:t>
            </a:r>
            <a:endParaRPr lang="zh-CN" altLang="zh-CN" sz="1800" b="1" kern="100" dirty="0">
              <a:effectLst/>
              <a:latin typeface="Times New Roman" panose="02020603050405020304" pitchFamily="18" charset="0"/>
              <a:ea typeface="宋体" panose="02010600030101010101" pitchFamily="2" charset="-122"/>
            </a:endParaRPr>
          </a:p>
          <a:p>
            <a:pPr indent="355600" algn="l"/>
            <a:r>
              <a:rPr lang="zh-CN" altLang="zh-CN" sz="1800" b="1" kern="100" dirty="0">
                <a:effectLst/>
                <a:latin typeface="Times New Roman" panose="02020603050405020304" pitchFamily="18" charset="0"/>
                <a:ea typeface="仿宋" panose="02010609060101010101" pitchFamily="49" charset="-122"/>
              </a:rPr>
              <a:t>动态社交网络的特性包括节点和边随时间的变化，而</a:t>
            </a:r>
            <a:r>
              <a:rPr lang="en-US" altLang="zh-CN" sz="1800" b="1" kern="100" dirty="0">
                <a:effectLst/>
                <a:latin typeface="Times New Roman" panose="02020603050405020304" pitchFamily="18" charset="0"/>
                <a:ea typeface="仿宋" panose="02010609060101010101" pitchFamily="49" charset="-122"/>
              </a:rPr>
              <a:t>GAT</a:t>
            </a:r>
            <a:r>
              <a:rPr lang="zh-CN" altLang="zh-CN" sz="1800" b="1" kern="100" dirty="0">
                <a:effectLst/>
                <a:latin typeface="Times New Roman" panose="02020603050405020304" pitchFamily="18" charset="0"/>
                <a:ea typeface="仿宋" panose="02010609060101010101" pitchFamily="49" charset="-122"/>
              </a:rPr>
              <a:t>主要设计用于处理</a:t>
            </a:r>
            <a:r>
              <a:rPr lang="zh-CN" altLang="zh-CN" sz="1800" b="1" kern="100" dirty="0">
                <a:solidFill>
                  <a:srgbClr val="FF0000"/>
                </a:solidFill>
                <a:effectLst/>
                <a:latin typeface="Times New Roman" panose="02020603050405020304" pitchFamily="18" charset="0"/>
                <a:ea typeface="仿宋" panose="02010609060101010101" pitchFamily="49" charset="-122"/>
              </a:rPr>
              <a:t>静态网络</a:t>
            </a:r>
            <a:r>
              <a:rPr lang="zh-CN" altLang="zh-CN" sz="1800" b="1" kern="100" dirty="0">
                <a:effectLst/>
                <a:latin typeface="Times New Roman" panose="02020603050405020304" pitchFamily="18" charset="0"/>
                <a:ea typeface="仿宋" panose="02010609060101010101" pitchFamily="49" charset="-122"/>
              </a:rPr>
              <a:t>。因此，它可能不足以捕捉动态网络中的时间演化特性。</a:t>
            </a:r>
            <a:endParaRPr lang="zh-CN" altLang="zh-CN" sz="1800" b="1" kern="100" dirty="0">
              <a:effectLst/>
              <a:latin typeface="Times New Roman" panose="02020603050405020304" pitchFamily="18" charset="0"/>
              <a:ea typeface="宋体" panose="02010600030101010101" pitchFamily="2" charset="-122"/>
            </a:endParaRPr>
          </a:p>
          <a:p>
            <a:pPr indent="355600" algn="l"/>
            <a:r>
              <a:rPr lang="en-US" altLang="zh-CN" sz="1800" b="1" kern="100" dirty="0">
                <a:effectLst/>
                <a:latin typeface="仿宋" panose="02010609060101010101" pitchFamily="49" charset="-122"/>
                <a:ea typeface="宋体" panose="02010600030101010101" pitchFamily="2" charset="-122"/>
              </a:rPr>
              <a:t> </a:t>
            </a:r>
            <a:endParaRPr lang="zh-CN" altLang="zh-CN" sz="1800" b="1" kern="100" dirty="0">
              <a:effectLst/>
              <a:latin typeface="Times New Roman" panose="02020603050405020304" pitchFamily="18" charset="0"/>
              <a:ea typeface="宋体" panose="02010600030101010101" pitchFamily="2" charset="-122"/>
            </a:endParaRPr>
          </a:p>
          <a:p>
            <a:pPr indent="355600" algn="l"/>
            <a:r>
              <a:rPr lang="zh-CN" altLang="zh-CN" sz="1800" b="1" kern="100" dirty="0">
                <a:effectLst/>
                <a:latin typeface="Times New Roman" panose="02020603050405020304" pitchFamily="18" charset="0"/>
                <a:ea typeface="仿宋" panose="02010609060101010101" pitchFamily="49" charset="-122"/>
              </a:rPr>
              <a:t>为什么</a:t>
            </a:r>
            <a:r>
              <a:rPr lang="en-US" altLang="zh-CN" sz="1800" b="1" kern="100" dirty="0" err="1">
                <a:effectLst/>
                <a:latin typeface="Times New Roman" panose="02020603050405020304" pitchFamily="18" charset="0"/>
                <a:ea typeface="仿宋" panose="02010609060101010101" pitchFamily="49" charset="-122"/>
              </a:rPr>
              <a:t>GearSage</a:t>
            </a:r>
            <a:r>
              <a:rPr lang="zh-CN" altLang="zh-CN" sz="1800" b="1" kern="100" dirty="0">
                <a:effectLst/>
                <a:latin typeface="Times New Roman" panose="02020603050405020304" pitchFamily="18" charset="0"/>
                <a:ea typeface="仿宋" panose="02010609060101010101" pitchFamily="49" charset="-122"/>
              </a:rPr>
              <a:t>的效果最好呢？我认为，通过</a:t>
            </a:r>
            <a:r>
              <a:rPr lang="zh-CN" altLang="zh-CN" sz="1800" b="1" kern="100" dirty="0">
                <a:solidFill>
                  <a:srgbClr val="FF0000"/>
                </a:solidFill>
                <a:effectLst/>
                <a:latin typeface="Times New Roman" panose="02020603050405020304" pitchFamily="18" charset="0"/>
                <a:ea typeface="仿宋" panose="02010609060101010101" pitchFamily="49" charset="-122"/>
              </a:rPr>
              <a:t>集成边属性和时间特征</a:t>
            </a:r>
            <a:r>
              <a:rPr lang="zh-CN" altLang="zh-CN" sz="1800" b="1" kern="100" dirty="0">
                <a:effectLst/>
                <a:latin typeface="Times New Roman" panose="02020603050405020304" pitchFamily="18" charset="0"/>
                <a:ea typeface="仿宋" panose="02010609060101010101" pitchFamily="49" charset="-122"/>
              </a:rPr>
              <a:t>，</a:t>
            </a:r>
            <a:r>
              <a:rPr lang="en-US" altLang="zh-CN" sz="1800" b="1" kern="100" dirty="0" err="1">
                <a:effectLst/>
                <a:latin typeface="Times New Roman" panose="02020603050405020304" pitchFamily="18" charset="0"/>
                <a:ea typeface="仿宋" panose="02010609060101010101" pitchFamily="49" charset="-122"/>
              </a:rPr>
              <a:t>GEARSage</a:t>
            </a:r>
            <a:r>
              <a:rPr lang="zh-CN" altLang="zh-CN" sz="1800" b="1" kern="100" dirty="0">
                <a:effectLst/>
                <a:latin typeface="Times New Roman" panose="02020603050405020304" pitchFamily="18" charset="0"/>
                <a:ea typeface="仿宋" panose="02010609060101010101" pitchFamily="49" charset="-122"/>
              </a:rPr>
              <a:t>能够利用更多相关信息来做出决策。这种全面的信息融合使得模型能够更精准地捕捉和理解网络中的复杂交互模式。</a:t>
            </a:r>
            <a:endParaRPr lang="zh-CN" altLang="zh-CN" sz="1800" b="1" kern="100" dirty="0">
              <a:effectLst/>
              <a:latin typeface="Times New Roman" panose="02020603050405020304" pitchFamily="18" charset="0"/>
              <a:ea typeface="宋体" panose="02010600030101010101" pitchFamily="2" charset="-122"/>
            </a:endParaRPr>
          </a:p>
          <a:p>
            <a:pPr indent="355600" algn="l"/>
            <a:r>
              <a:rPr lang="zh-CN" altLang="zh-CN" sz="1800" b="1" kern="100" dirty="0">
                <a:effectLst/>
                <a:latin typeface="Times New Roman" panose="02020603050405020304" pitchFamily="18" charset="0"/>
                <a:ea typeface="仿宋" panose="02010609060101010101" pitchFamily="49" charset="-122"/>
              </a:rPr>
              <a:t>在动态社交网络，特别是在金融领域</a:t>
            </a:r>
            <a:r>
              <a:rPr lang="zh-CN" altLang="en-US" sz="1800" b="1" kern="100" dirty="0">
                <a:effectLst/>
                <a:latin typeface="Times New Roman" panose="02020603050405020304" pitchFamily="18" charset="0"/>
                <a:ea typeface="仿宋" panose="02010609060101010101" pitchFamily="49" charset="-122"/>
              </a:rPr>
              <a:t>，</a:t>
            </a:r>
            <a:r>
              <a:rPr lang="en-US" altLang="zh-CN" sz="1800" b="1" kern="100" dirty="0" err="1">
                <a:effectLst/>
                <a:latin typeface="Times New Roman" panose="02020603050405020304" pitchFamily="18" charset="0"/>
                <a:ea typeface="仿宋" panose="02010609060101010101" pitchFamily="49" charset="-122"/>
              </a:rPr>
              <a:t>GEARSage</a:t>
            </a:r>
            <a:r>
              <a:rPr lang="zh-CN" altLang="zh-CN" sz="1800" b="1" kern="100" dirty="0">
                <a:effectLst/>
                <a:latin typeface="Times New Roman" panose="02020603050405020304" pitchFamily="18" charset="0"/>
                <a:ea typeface="仿宋" panose="02010609060101010101" pitchFamily="49" charset="-122"/>
              </a:rPr>
              <a:t>通过时间编码器有效地捕捉这种</a:t>
            </a:r>
            <a:r>
              <a:rPr lang="zh-CN" altLang="zh-CN" sz="1800" b="1" kern="100" dirty="0">
                <a:solidFill>
                  <a:srgbClr val="FF0000"/>
                </a:solidFill>
                <a:effectLst/>
                <a:latin typeface="Times New Roman" panose="02020603050405020304" pitchFamily="18" charset="0"/>
                <a:ea typeface="仿宋" panose="02010609060101010101" pitchFamily="49" charset="-122"/>
              </a:rPr>
              <a:t>动态性</a:t>
            </a:r>
            <a:r>
              <a:rPr lang="zh-CN" altLang="zh-CN" sz="1800" b="1" kern="100" dirty="0">
                <a:effectLst/>
                <a:latin typeface="Times New Roman" panose="02020603050405020304" pitchFamily="18" charset="0"/>
                <a:ea typeface="仿宋" panose="02010609060101010101" pitchFamily="49" charset="-122"/>
              </a:rPr>
              <a:t>，从而提供更准确的预测和分析。</a:t>
            </a:r>
            <a:endParaRPr lang="en-US" altLang="zh-CN" sz="1800" b="1" kern="100" dirty="0">
              <a:effectLst/>
              <a:latin typeface="Times New Roman" panose="02020603050405020304" pitchFamily="18" charset="0"/>
              <a:ea typeface="仿宋" panose="02010609060101010101" pitchFamily="49" charset="-122"/>
            </a:endParaRPr>
          </a:p>
          <a:p>
            <a:pPr indent="355600" algn="l"/>
            <a:endParaRPr lang="en-US" altLang="zh-CN" b="1" kern="100" dirty="0">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所以，如果将前面的其他模型作为</a:t>
            </a:r>
            <a:r>
              <a:rPr lang="zh-CN" altLang="zh-CN" sz="1800" b="1" kern="100" dirty="0">
                <a:solidFill>
                  <a:srgbClr val="FF0000"/>
                </a:solidFill>
                <a:effectLst/>
                <a:latin typeface="Times New Roman" panose="02020603050405020304" pitchFamily="18" charset="0"/>
                <a:ea typeface="仿宋" panose="02010609060101010101" pitchFamily="49" charset="-122"/>
              </a:rPr>
              <a:t>消融</a:t>
            </a:r>
            <a:r>
              <a:rPr lang="zh-CN" altLang="zh-CN" sz="1800" b="1" kern="100" dirty="0">
                <a:effectLst/>
                <a:latin typeface="Times New Roman" panose="02020603050405020304" pitchFamily="18" charset="0"/>
                <a:ea typeface="仿宋" panose="02010609060101010101" pitchFamily="49" charset="-122"/>
              </a:rPr>
              <a:t>来对比，我可以总结，提升性能的关键一共有两点：</a:t>
            </a:r>
            <a:endParaRPr lang="zh-CN" altLang="zh-CN" sz="1800" b="1" kern="100" dirty="0">
              <a:effectLst/>
              <a:latin typeface="Times New Roman" panose="02020603050405020304" pitchFamily="18" charset="0"/>
              <a:ea typeface="宋体" panose="02010600030101010101" pitchFamily="2" charset="-122"/>
            </a:endParaRPr>
          </a:p>
          <a:p>
            <a:pPr marL="1257300" lvl="2" indent="-342900">
              <a:buFont typeface="+mj-ea"/>
              <a:buAutoNum type="ea1JpnKorPlain"/>
            </a:pPr>
            <a:r>
              <a:rPr lang="zh-CN" altLang="zh-CN" b="1" kern="100" dirty="0">
                <a:solidFill>
                  <a:srgbClr val="FF0000"/>
                </a:solidFill>
                <a:effectLst/>
                <a:latin typeface="Times New Roman" panose="02020603050405020304" pitchFamily="18" charset="0"/>
                <a:ea typeface="仿宋" panose="02010609060101010101" pitchFamily="49" charset="-122"/>
              </a:rPr>
              <a:t>关注边和边属性的重要性，不能只注意节点。</a:t>
            </a:r>
            <a:endParaRPr lang="zh-CN" altLang="zh-CN" b="1" kern="100" dirty="0">
              <a:solidFill>
                <a:srgbClr val="FF0000"/>
              </a:solidFill>
              <a:effectLst/>
              <a:latin typeface="Times New Roman" panose="02020603050405020304" pitchFamily="18" charset="0"/>
              <a:ea typeface="宋体" panose="02010600030101010101" pitchFamily="2" charset="-122"/>
            </a:endParaRPr>
          </a:p>
          <a:p>
            <a:pPr marL="1257300" lvl="2" indent="-342900">
              <a:buFont typeface="+mj-ea"/>
              <a:buAutoNum type="ea1JpnKorPlain"/>
            </a:pPr>
            <a:r>
              <a:rPr lang="zh-CN" altLang="zh-CN" b="1" kern="100" dirty="0">
                <a:solidFill>
                  <a:srgbClr val="FF0000"/>
                </a:solidFill>
                <a:effectLst/>
                <a:latin typeface="Times New Roman" panose="02020603050405020304" pitchFamily="18" charset="0"/>
                <a:ea typeface="仿宋" panose="02010609060101010101" pitchFamily="49" charset="-122"/>
              </a:rPr>
              <a:t>注意动态性。</a:t>
            </a:r>
            <a:endParaRPr lang="zh-CN" altLang="zh-CN" b="1" kern="100" dirty="0">
              <a:solidFill>
                <a:srgbClr val="FF0000"/>
              </a:solidFill>
              <a:effectLst/>
              <a:latin typeface="Times New Roman" panose="02020603050405020304" pitchFamily="18" charset="0"/>
              <a:ea typeface="宋体" panose="02010600030101010101" pitchFamily="2" charset="-122"/>
            </a:endParaRPr>
          </a:p>
          <a:p>
            <a:pPr indent="355600" algn="l"/>
            <a:endParaRPr lang="zh-CN" altLang="zh-CN" sz="1800"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10080291" y="1341189"/>
            <a:ext cx="1031051"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特征工程</a:t>
            </a:r>
            <a:endParaRPr lang="en-US" altLang="zh-CN" sz="12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376455" y="203780"/>
            <a:ext cx="1322798" cy="338554"/>
          </a:xfrm>
          <a:prstGeom prst="rect">
            <a:avLst/>
          </a:prstGeom>
          <a:noFill/>
        </p:spPr>
        <p:txBody>
          <a:bodyPr wrap="none" rtlCol="0">
            <a:spAutoFit/>
          </a:bodyPr>
          <a:lstStyle/>
          <a:p>
            <a:r>
              <a:rPr lang="en-US" altLang="zh-CN" sz="1600" b="1" dirty="0">
                <a:latin typeface="+mn-ea"/>
              </a:rPr>
              <a:t>§.</a:t>
            </a:r>
            <a:r>
              <a:rPr lang="zh-CN" altLang="zh-CN" sz="1600" b="1" dirty="0">
                <a:latin typeface="+mn-ea"/>
              </a:rPr>
              <a:t>实验结果</a:t>
            </a: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14" name="图片 13">
            <a:extLst>
              <a:ext uri="{FF2B5EF4-FFF2-40B4-BE49-F238E27FC236}">
                <a16:creationId xmlns:a16="http://schemas.microsoft.com/office/drawing/2014/main" id="{C8FDEDEF-7E32-40A5-87CF-9C4EEA6DD59F}"/>
              </a:ext>
            </a:extLst>
          </p:cNvPr>
          <p:cNvPicPr>
            <a:picLocks noChangeAspect="1"/>
          </p:cNvPicPr>
          <p:nvPr/>
        </p:nvPicPr>
        <p:blipFill>
          <a:blip r:embed="rId2"/>
          <a:stretch>
            <a:fillRect/>
          </a:stretch>
        </p:blipFill>
        <p:spPr>
          <a:xfrm>
            <a:off x="794955" y="5763906"/>
            <a:ext cx="8703608" cy="918381"/>
          </a:xfrm>
          <a:prstGeom prst="rect">
            <a:avLst/>
          </a:prstGeom>
        </p:spPr>
      </p:pic>
    </p:spTree>
    <p:extLst>
      <p:ext uri="{BB962C8B-B14F-4D97-AF65-F5344CB8AC3E}">
        <p14:creationId xmlns:p14="http://schemas.microsoft.com/office/powerpoint/2010/main" val="299995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5063885"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kern="100" dirty="0">
              <a:effectLst/>
              <a:latin typeface="Times New Roman" panose="02020603050405020304" pitchFamily="18" charset="0"/>
              <a:ea typeface="仿宋" panose="02010609060101010101" pitchFamily="49" charset="-122"/>
            </a:endParaRPr>
          </a:p>
          <a:p>
            <a:pPr indent="355600" algn="l"/>
            <a:endParaRPr lang="en-US" altLang="zh-CN" kern="100" dirty="0">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通过</a:t>
            </a:r>
            <a:r>
              <a:rPr lang="en-US" altLang="zh-CN" sz="1800" b="1" kern="100" dirty="0">
                <a:effectLst/>
                <a:latin typeface="Times New Roman" panose="02020603050405020304" pitchFamily="18" charset="0"/>
                <a:ea typeface="仿宋" panose="02010609060101010101" pitchFamily="49" charset="-122"/>
              </a:rPr>
              <a:t> </a:t>
            </a:r>
            <a:r>
              <a:rPr lang="en-US" altLang="zh-CN" sz="1800" b="1" kern="100" dirty="0" err="1">
                <a:effectLst/>
                <a:latin typeface="Times New Roman" panose="02020603050405020304" pitchFamily="18" charset="0"/>
                <a:ea typeface="仿宋" panose="02010609060101010101" pitchFamily="49" charset="-122"/>
              </a:rPr>
              <a:t>Optuna</a:t>
            </a:r>
            <a:r>
              <a:rPr lang="en-US" altLang="zh-CN" sz="1800" b="1" kern="100" dirty="0">
                <a:effectLst/>
                <a:latin typeface="Times New Roman" panose="02020603050405020304" pitchFamily="18" charset="0"/>
                <a:ea typeface="仿宋" panose="02010609060101010101" pitchFamily="49" charset="-122"/>
              </a:rPr>
              <a:t> </a:t>
            </a:r>
            <a:r>
              <a:rPr lang="zh-CN" altLang="zh-CN" sz="1800" b="1" kern="100" dirty="0">
                <a:effectLst/>
                <a:latin typeface="Times New Roman" panose="02020603050405020304" pitchFamily="18" charset="0"/>
                <a:ea typeface="仿宋" panose="02010609060101010101" pitchFamily="49" charset="-122"/>
              </a:rPr>
              <a:t>框架优化多个模型预测结果的</a:t>
            </a:r>
            <a:r>
              <a:rPr lang="zh-CN" altLang="zh-CN" sz="1800" b="1" kern="100" dirty="0">
                <a:solidFill>
                  <a:srgbClr val="FF0000"/>
                </a:solidFill>
                <a:effectLst/>
                <a:latin typeface="Times New Roman" panose="02020603050405020304" pitchFamily="18" charset="0"/>
                <a:ea typeface="仿宋" panose="02010609060101010101" pitchFamily="49" charset="-122"/>
              </a:rPr>
              <a:t>加权平均</a:t>
            </a:r>
            <a:r>
              <a:rPr lang="zh-CN" altLang="zh-CN" sz="1800" b="1" kern="100" dirty="0">
                <a:effectLst/>
                <a:latin typeface="Times New Roman" panose="02020603050405020304" pitchFamily="18" charset="0"/>
                <a:ea typeface="仿宋" panose="02010609060101010101" pitchFamily="49" charset="-122"/>
              </a:rPr>
              <a:t>。具体来说，它通过调整五个模型输出的权重，以</a:t>
            </a:r>
            <a:r>
              <a:rPr lang="zh-CN" altLang="zh-CN" sz="1800" b="1" kern="100" dirty="0">
                <a:solidFill>
                  <a:srgbClr val="FF0000"/>
                </a:solidFill>
                <a:effectLst/>
                <a:latin typeface="Times New Roman" panose="02020603050405020304" pitchFamily="18" charset="0"/>
                <a:ea typeface="仿宋" panose="02010609060101010101" pitchFamily="49" charset="-122"/>
              </a:rPr>
              <a:t>寻找最佳的权重组合</a:t>
            </a:r>
            <a:r>
              <a:rPr lang="zh-CN" altLang="zh-CN" sz="1800" b="1" kern="100" dirty="0">
                <a:effectLst/>
                <a:latin typeface="Times New Roman" panose="02020603050405020304" pitchFamily="18" charset="0"/>
                <a:ea typeface="仿宋" panose="02010609060101010101" pitchFamily="49" charset="-122"/>
              </a:rPr>
              <a:t>，使得模型融合后的预测结果在给定评估指标（如准确率）上表现最优。在这个过程中，</a:t>
            </a:r>
            <a:r>
              <a:rPr lang="en-US" altLang="zh-CN" sz="1800" b="1" kern="100" dirty="0" err="1">
                <a:effectLst/>
                <a:latin typeface="Times New Roman" panose="02020603050405020304" pitchFamily="18" charset="0"/>
                <a:ea typeface="仿宋" panose="02010609060101010101" pitchFamily="49" charset="-122"/>
              </a:rPr>
              <a:t>Optuna</a:t>
            </a:r>
            <a:r>
              <a:rPr lang="en-US" altLang="zh-CN" sz="1800" b="1" kern="100" dirty="0">
                <a:effectLst/>
                <a:latin typeface="Times New Roman" panose="02020603050405020304" pitchFamily="18" charset="0"/>
                <a:ea typeface="仿宋" panose="02010609060101010101" pitchFamily="49" charset="-122"/>
              </a:rPr>
              <a:t> </a:t>
            </a:r>
            <a:r>
              <a:rPr lang="zh-CN" altLang="zh-CN" sz="1800" b="1" kern="100" dirty="0">
                <a:effectLst/>
                <a:latin typeface="Times New Roman" panose="02020603050405020304" pitchFamily="18" charset="0"/>
                <a:ea typeface="仿宋" panose="02010609060101010101" pitchFamily="49" charset="-122"/>
              </a:rPr>
              <a:t>通过多次试验（这里是</a:t>
            </a:r>
            <a:r>
              <a:rPr lang="en-US" altLang="zh-CN" sz="1800" b="1" kern="100" dirty="0">
                <a:effectLst/>
                <a:latin typeface="Times New Roman" panose="02020603050405020304" pitchFamily="18" charset="0"/>
                <a:ea typeface="仿宋" panose="02010609060101010101" pitchFamily="49" charset="-122"/>
              </a:rPr>
              <a:t>100</a:t>
            </a:r>
            <a:r>
              <a:rPr lang="zh-CN" altLang="zh-CN" sz="1800" b="1" kern="100" dirty="0">
                <a:effectLst/>
                <a:latin typeface="Times New Roman" panose="02020603050405020304" pitchFamily="18" charset="0"/>
                <a:ea typeface="仿宋" panose="02010609060101010101" pitchFamily="49" charset="-122"/>
              </a:rPr>
              <a:t>次），每次试验中都会尝试不同的权重组合，并评估这些组合的效果，从而逐步找到最佳的权重设置。</a:t>
            </a:r>
            <a:endParaRPr lang="en-US" altLang="zh-CN" sz="1800" b="1" kern="100" dirty="0">
              <a:effectLst/>
              <a:latin typeface="Times New Roman" panose="02020603050405020304" pitchFamily="18" charset="0"/>
              <a:ea typeface="仿宋" panose="02010609060101010101" pitchFamily="49" charset="-122"/>
            </a:endParaRPr>
          </a:p>
          <a:p>
            <a:pPr indent="355600" algn="l"/>
            <a:endParaRPr lang="en-US" altLang="zh-CN" b="1" kern="100" dirty="0">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但是，最后的融合效果并没有提升（</a:t>
            </a:r>
            <a:r>
              <a:rPr lang="en-US" altLang="zh-CN" sz="1800" b="1" kern="100" dirty="0">
                <a:effectLst/>
                <a:latin typeface="Times New Roman" panose="02020603050405020304" pitchFamily="18" charset="0"/>
                <a:ea typeface="仿宋" panose="02010609060101010101" pitchFamily="49" charset="-122"/>
              </a:rPr>
              <a:t>79.3</a:t>
            </a:r>
            <a:r>
              <a:rPr lang="zh-CN" altLang="zh-CN" sz="1800" b="1" kern="100" dirty="0">
                <a:effectLst/>
                <a:latin typeface="Times New Roman" panose="02020603050405020304" pitchFamily="18" charset="0"/>
                <a:ea typeface="仿宋" panose="02010609060101010101" pitchFamily="49" charset="-122"/>
              </a:rPr>
              <a:t>），我认为可能是因为</a:t>
            </a:r>
            <a:r>
              <a:rPr lang="en-US" altLang="zh-CN" sz="1800" b="1" kern="100" dirty="0">
                <a:solidFill>
                  <a:srgbClr val="FF0000"/>
                </a:solidFill>
                <a:effectLst/>
                <a:latin typeface="Times New Roman" panose="02020603050405020304" pitchFamily="18" charset="0"/>
                <a:ea typeface="仿宋" panose="02010609060101010101" pitchFamily="49" charset="-122"/>
              </a:rPr>
              <a:t>GAT</a:t>
            </a:r>
            <a:r>
              <a:rPr lang="zh-CN" altLang="zh-CN" sz="1800" b="1" kern="100" dirty="0">
                <a:solidFill>
                  <a:srgbClr val="FF0000"/>
                </a:solidFill>
                <a:effectLst/>
                <a:latin typeface="Times New Roman" panose="02020603050405020304" pitchFamily="18" charset="0"/>
                <a:ea typeface="仿宋" panose="02010609060101010101" pitchFamily="49" charset="-122"/>
              </a:rPr>
              <a:t>的劣势过于明显</a:t>
            </a:r>
            <a:r>
              <a:rPr lang="zh-CN" altLang="zh-CN" sz="1800" b="1" kern="100" dirty="0">
                <a:effectLst/>
                <a:latin typeface="Times New Roman" panose="02020603050405020304" pitchFamily="18" charset="0"/>
                <a:ea typeface="仿宋" panose="02010609060101010101" pitchFamily="49" charset="-122"/>
              </a:rPr>
              <a:t>，起到了拖累作用；同时，我们的五个模型中，</a:t>
            </a:r>
            <a:r>
              <a:rPr lang="en-US" altLang="zh-CN" sz="1800" b="1" kern="100" dirty="0">
                <a:effectLst/>
                <a:latin typeface="Times New Roman" panose="02020603050405020304" pitchFamily="18" charset="0"/>
                <a:ea typeface="仿宋" panose="02010609060101010101" pitchFamily="49" charset="-122"/>
              </a:rPr>
              <a:t>GAT</a:t>
            </a:r>
            <a:r>
              <a:rPr lang="zh-CN" altLang="zh-CN" sz="1800" b="1" kern="100" dirty="0">
                <a:effectLst/>
                <a:latin typeface="Times New Roman" panose="02020603050405020304" pitchFamily="18" charset="0"/>
                <a:ea typeface="仿宋" panose="02010609060101010101" pitchFamily="49" charset="-122"/>
              </a:rPr>
              <a:t>和</a:t>
            </a:r>
            <a:r>
              <a:rPr lang="en-US" altLang="zh-CN" sz="1800" b="1" kern="100" dirty="0">
                <a:effectLst/>
                <a:latin typeface="Times New Roman" panose="02020603050405020304" pitchFamily="18" charset="0"/>
                <a:ea typeface="仿宋" panose="02010609060101010101" pitchFamily="49" charset="-122"/>
              </a:rPr>
              <a:t>SAGE</a:t>
            </a:r>
            <a:r>
              <a:rPr lang="zh-CN" altLang="zh-CN" sz="1800" b="1" kern="100" dirty="0">
                <a:effectLst/>
                <a:latin typeface="Times New Roman" panose="02020603050405020304" pitchFamily="18" charset="0"/>
                <a:ea typeface="仿宋" panose="02010609060101010101" pitchFamily="49" charset="-122"/>
              </a:rPr>
              <a:t>各自有自己的微改进版本，可能会产生</a:t>
            </a:r>
            <a:r>
              <a:rPr lang="zh-CN" altLang="zh-CN" sz="1800" b="1" kern="100" dirty="0">
                <a:solidFill>
                  <a:srgbClr val="FF0000"/>
                </a:solidFill>
                <a:effectLst/>
                <a:latin typeface="Times New Roman" panose="02020603050405020304" pitchFamily="18" charset="0"/>
                <a:ea typeface="仿宋" panose="02010609060101010101" pitchFamily="49" charset="-122"/>
              </a:rPr>
              <a:t>共线性的问题</a:t>
            </a:r>
            <a:r>
              <a:rPr lang="zh-CN" altLang="zh-CN" sz="1800" b="1" kern="100" dirty="0">
                <a:effectLst/>
                <a:latin typeface="Times New Roman" panose="02020603050405020304" pitchFamily="18" charset="0"/>
                <a:ea typeface="仿宋" panose="02010609060101010101" pitchFamily="49" charset="-122"/>
              </a:rPr>
              <a:t>，这对模型融合不利。</a:t>
            </a:r>
            <a:endParaRPr lang="en-US" altLang="zh-CN" sz="1800" b="1" kern="100" dirty="0">
              <a:effectLst/>
              <a:latin typeface="Times New Roman" panose="02020603050405020304" pitchFamily="18" charset="0"/>
              <a:ea typeface="仿宋" panose="02010609060101010101" pitchFamily="49" charset="-122"/>
            </a:endParaRPr>
          </a:p>
          <a:p>
            <a:pPr indent="355600" algn="l"/>
            <a:endParaRPr lang="zh-CN" altLang="zh-CN" sz="1800" b="1" kern="100" dirty="0">
              <a:effectLst/>
              <a:latin typeface="Times New Roman" panose="02020603050405020304" pitchFamily="18" charset="0"/>
              <a:ea typeface="宋体" panose="02010600030101010101" pitchFamily="2" charset="-122"/>
            </a:endParaRPr>
          </a:p>
          <a:p>
            <a:pPr indent="355600" algn="l"/>
            <a:r>
              <a:rPr lang="zh-CN" altLang="zh-CN" sz="1800" b="1" kern="100" dirty="0">
                <a:effectLst/>
                <a:latin typeface="Times New Roman" panose="02020603050405020304" pitchFamily="18" charset="0"/>
                <a:ea typeface="仿宋" panose="02010609060101010101" pitchFamily="49" charset="-122"/>
              </a:rPr>
              <a:t>但是，模型融合的尝试是必要的。一方面，体现了我们大作业的思路完整性和严谨性。一方面，侧面体现出</a:t>
            </a:r>
            <a:r>
              <a:rPr lang="en-US" altLang="zh-CN" sz="1800" b="1" kern="100" dirty="0" err="1">
                <a:solidFill>
                  <a:srgbClr val="FF0000"/>
                </a:solidFill>
                <a:effectLst/>
                <a:latin typeface="Times New Roman" panose="02020603050405020304" pitchFamily="18" charset="0"/>
                <a:ea typeface="仿宋" panose="02010609060101010101" pitchFamily="49" charset="-122"/>
              </a:rPr>
              <a:t>GearSage</a:t>
            </a:r>
            <a:r>
              <a:rPr lang="zh-CN" altLang="zh-CN" sz="1800" b="1" kern="100" dirty="0">
                <a:solidFill>
                  <a:srgbClr val="FF0000"/>
                </a:solidFill>
                <a:effectLst/>
                <a:latin typeface="Times New Roman" panose="02020603050405020304" pitchFamily="18" charset="0"/>
                <a:ea typeface="仿宋" panose="02010609060101010101" pitchFamily="49" charset="-122"/>
              </a:rPr>
              <a:t>模型本身的优越性和领先性</a:t>
            </a:r>
            <a:r>
              <a:rPr lang="zh-CN" altLang="zh-CN" sz="1800" b="1" kern="100" dirty="0">
                <a:effectLst/>
                <a:latin typeface="Times New Roman" panose="02020603050405020304" pitchFamily="18" charset="0"/>
                <a:ea typeface="仿宋" panose="02010609060101010101" pitchFamily="49" charset="-122"/>
              </a:rPr>
              <a:t>。</a:t>
            </a:r>
            <a:endParaRPr lang="zh-CN" altLang="zh-CN" sz="1800" b="1" kern="100" dirty="0">
              <a:effectLst/>
              <a:latin typeface="Times New Roman" panose="02020603050405020304" pitchFamily="18" charset="0"/>
              <a:ea typeface="宋体" panose="02010600030101010101" pitchFamily="2" charset="-122"/>
            </a:endParaRPr>
          </a:p>
          <a:p>
            <a:pPr indent="355600" algn="l"/>
            <a:endParaRPr lang="zh-CN" altLang="zh-CN" sz="1800"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10080291" y="1341189"/>
            <a:ext cx="1031051"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特征工程</a:t>
            </a:r>
            <a:endParaRPr lang="en-US" altLang="zh-CN" sz="12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376455" y="203780"/>
            <a:ext cx="1322798" cy="338554"/>
          </a:xfrm>
          <a:prstGeom prst="rect">
            <a:avLst/>
          </a:prstGeom>
          <a:noFill/>
        </p:spPr>
        <p:txBody>
          <a:bodyPr wrap="none" rtlCol="0">
            <a:spAutoFit/>
          </a:bodyPr>
          <a:lstStyle/>
          <a:p>
            <a:r>
              <a:rPr lang="en-US" altLang="zh-CN" sz="1600" b="1" dirty="0">
                <a:latin typeface="+mn-ea"/>
              </a:rPr>
              <a:t>§.</a:t>
            </a:r>
            <a:r>
              <a:rPr lang="zh-CN" altLang="zh-CN" sz="1600" b="1" dirty="0">
                <a:latin typeface="+mn-ea"/>
              </a:rPr>
              <a:t>实验结果</a:t>
            </a:r>
          </a:p>
        </p:txBody>
      </p:sp>
      <p:sp>
        <p:nvSpPr>
          <p:cNvPr id="18" name="文本框 17">
            <a:extLst>
              <a:ext uri="{FF2B5EF4-FFF2-40B4-BE49-F238E27FC236}">
                <a16:creationId xmlns:a16="http://schemas.microsoft.com/office/drawing/2014/main" id="{E42AFC08-8686-43EF-9618-1685B57D33A9}"/>
              </a:ext>
            </a:extLst>
          </p:cNvPr>
          <p:cNvSpPr txBox="1"/>
          <p:nvPr/>
        </p:nvSpPr>
        <p:spPr>
          <a:xfrm>
            <a:off x="484719" y="561279"/>
            <a:ext cx="1218603"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模型融合</a:t>
            </a:r>
            <a:endParaRPr lang="en-US" altLang="zh-CN" sz="1600" b="1" dirty="0">
              <a:latin typeface="+mn-ea"/>
            </a:endParaRPr>
          </a:p>
        </p:txBody>
      </p:sp>
      <p:pic>
        <p:nvPicPr>
          <p:cNvPr id="13314" name="图片 1">
            <a:extLst>
              <a:ext uri="{FF2B5EF4-FFF2-40B4-BE49-F238E27FC236}">
                <a16:creationId xmlns:a16="http://schemas.microsoft.com/office/drawing/2014/main" id="{69040FD9-6963-4A2E-AF09-67F07A058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542" y="982625"/>
            <a:ext cx="6320857" cy="4432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0654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9552546"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b="1" kern="100" dirty="0">
              <a:effectLst/>
              <a:latin typeface="Times New Roman" panose="02020603050405020304" pitchFamily="18" charset="0"/>
              <a:ea typeface="仿宋" panose="02010609060101010101" pitchFamily="49" charset="-122"/>
            </a:endParaRPr>
          </a:p>
          <a:p>
            <a:pPr indent="355600" algn="l"/>
            <a:endParaRPr lang="zh-CN" altLang="zh-CN" sz="1800"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10080291" y="1341189"/>
            <a:ext cx="1031051"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特征工程</a:t>
            </a:r>
            <a:endParaRPr lang="en-US" altLang="zh-CN" sz="12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376455" y="203780"/>
            <a:ext cx="1322798" cy="338554"/>
          </a:xfrm>
          <a:prstGeom prst="rect">
            <a:avLst/>
          </a:prstGeom>
          <a:noFill/>
        </p:spPr>
        <p:txBody>
          <a:bodyPr wrap="none" rtlCol="0">
            <a:spAutoFit/>
          </a:bodyPr>
          <a:lstStyle/>
          <a:p>
            <a:r>
              <a:rPr lang="en-US" altLang="zh-CN" sz="1600" b="1" dirty="0">
                <a:latin typeface="+mn-ea"/>
              </a:rPr>
              <a:t>§.</a:t>
            </a:r>
            <a:r>
              <a:rPr lang="zh-CN" altLang="zh-CN" sz="1600" b="1" dirty="0">
                <a:latin typeface="+mn-ea"/>
              </a:rPr>
              <a:t>实验结果</a:t>
            </a: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14338" name="图片 1">
            <a:extLst>
              <a:ext uri="{FF2B5EF4-FFF2-40B4-BE49-F238E27FC236}">
                <a16:creationId xmlns:a16="http://schemas.microsoft.com/office/drawing/2014/main" id="{DE0E8B06-2C1F-493A-A57B-D3F0EF440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461" y="1802460"/>
            <a:ext cx="2917241" cy="362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5533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9552546"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b="1" kern="100" dirty="0">
              <a:effectLst/>
              <a:latin typeface="Times New Roman" panose="02020603050405020304" pitchFamily="18" charset="0"/>
              <a:ea typeface="仿宋" panose="02010609060101010101" pitchFamily="49" charset="-122"/>
            </a:endParaRPr>
          </a:p>
          <a:p>
            <a:pPr indent="355600" algn="l"/>
            <a:endParaRPr lang="zh-CN" altLang="zh-CN" sz="1800"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10080291" y="1341189"/>
            <a:ext cx="1031051"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特征工程</a:t>
            </a:r>
            <a:endParaRPr lang="en-US" altLang="zh-CN" sz="12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5683382"/>
            <a:ext cx="1031051" cy="276999"/>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4" name="图片 3">
            <a:extLst>
              <a:ext uri="{FF2B5EF4-FFF2-40B4-BE49-F238E27FC236}">
                <a16:creationId xmlns:a16="http://schemas.microsoft.com/office/drawing/2014/main" id="{5BFF2825-7432-4D42-A75A-20DA61EA26E5}"/>
              </a:ext>
            </a:extLst>
          </p:cNvPr>
          <p:cNvPicPr>
            <a:picLocks noChangeAspect="1"/>
          </p:cNvPicPr>
          <p:nvPr/>
        </p:nvPicPr>
        <p:blipFill>
          <a:blip r:embed="rId2"/>
          <a:stretch>
            <a:fillRect/>
          </a:stretch>
        </p:blipFill>
        <p:spPr>
          <a:xfrm>
            <a:off x="1847024" y="1486603"/>
            <a:ext cx="6320373" cy="4091702"/>
          </a:xfrm>
          <a:prstGeom prst="rect">
            <a:avLst/>
          </a:prstGeom>
        </p:spPr>
      </p:pic>
    </p:spTree>
    <p:extLst>
      <p:ext uri="{BB962C8B-B14F-4D97-AF65-F5344CB8AC3E}">
        <p14:creationId xmlns:p14="http://schemas.microsoft.com/office/powerpoint/2010/main" val="234085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2A7"/>
        </a:solidFill>
        <a:effectLst/>
      </p:bgPr>
    </p:bg>
    <p:spTree>
      <p:nvGrpSpPr>
        <p:cNvPr id="1" name=""/>
        <p:cNvGrpSpPr/>
        <p:nvPr/>
      </p:nvGrpSpPr>
      <p:grpSpPr>
        <a:xfrm>
          <a:off x="0" y="0"/>
          <a:ext cx="0" cy="0"/>
          <a:chOff x="0" y="0"/>
          <a:chExt cx="0" cy="0"/>
        </a:xfrm>
      </p:grpSpPr>
      <p:grpSp>
        <p:nvGrpSpPr>
          <p:cNvPr id="31" name="组合 30"/>
          <p:cNvGrpSpPr/>
          <p:nvPr/>
        </p:nvGrpSpPr>
        <p:grpSpPr>
          <a:xfrm>
            <a:off x="5484097" y="-1977777"/>
            <a:ext cx="7682717" cy="8460179"/>
            <a:chOff x="5476114" y="-2046945"/>
            <a:chExt cx="8039476" cy="8536401"/>
          </a:xfrm>
        </p:grpSpPr>
        <p:sp>
          <p:nvSpPr>
            <p:cNvPr id="28" name="任意多边形 27"/>
            <p:cNvSpPr/>
            <p:nvPr/>
          </p:nvSpPr>
          <p:spPr>
            <a:xfrm rot="1240420">
              <a:off x="5477788" y="-955530"/>
              <a:ext cx="8037802" cy="7444986"/>
            </a:xfrm>
            <a:custGeom>
              <a:avLst/>
              <a:gdLst>
                <a:gd name="connsiteX0" fmla="*/ 123524 w 8037802"/>
                <a:gd name="connsiteY0" fmla="*/ 2136212 h 7390034"/>
                <a:gd name="connsiteX1" fmla="*/ 5900961 w 8037802"/>
                <a:gd name="connsiteY1" fmla="*/ 0 h 7390034"/>
                <a:gd name="connsiteX2" fmla="*/ 8037802 w 8037802"/>
                <a:gd name="connsiteY2" fmla="*/ 5779138 h 7390034"/>
                <a:gd name="connsiteX3" fmla="*/ 7991978 w 8037802"/>
                <a:gd name="connsiteY3" fmla="*/ 5834396 h 7390034"/>
                <a:gd name="connsiteX4" fmla="*/ 4511040 w 8037802"/>
                <a:gd name="connsiteY4" fmla="*/ 7390034 h 7390034"/>
                <a:gd name="connsiteX5" fmla="*/ 0 w 8037802"/>
                <a:gd name="connsiteY5" fmla="*/ 3115214 h 7390034"/>
                <a:gd name="connsiteX6" fmla="*/ 91648 w 8037802"/>
                <a:gd name="connsiteY6" fmla="*/ 2253689 h 739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7802" h="7390034">
                  <a:moveTo>
                    <a:pt x="123524" y="2136212"/>
                  </a:moveTo>
                  <a:lnTo>
                    <a:pt x="5900961" y="0"/>
                  </a:lnTo>
                  <a:lnTo>
                    <a:pt x="8037802" y="5779138"/>
                  </a:lnTo>
                  <a:lnTo>
                    <a:pt x="7991978" y="5834396"/>
                  </a:lnTo>
                  <a:cubicBezTo>
                    <a:pt x="7164587" y="6784464"/>
                    <a:pt x="5912441" y="7390034"/>
                    <a:pt x="4511040" y="7390034"/>
                  </a:cubicBezTo>
                  <a:cubicBezTo>
                    <a:pt x="2019661" y="7390034"/>
                    <a:pt x="0" y="5476132"/>
                    <a:pt x="0" y="3115214"/>
                  </a:cubicBezTo>
                  <a:cubicBezTo>
                    <a:pt x="0" y="2820099"/>
                    <a:pt x="31557" y="2531969"/>
                    <a:pt x="91648" y="2253689"/>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2609139">
              <a:off x="5476114" y="-2046945"/>
              <a:ext cx="7722541" cy="6355735"/>
            </a:xfrm>
            <a:custGeom>
              <a:avLst/>
              <a:gdLst>
                <a:gd name="connsiteX0" fmla="*/ 0 w 7722541"/>
                <a:gd name="connsiteY0" fmla="*/ 5056242 h 6355736"/>
                <a:gd name="connsiteX1" fmla="*/ 5330841 w 7722541"/>
                <a:gd name="connsiteY1" fmla="*/ 0 h 6355736"/>
                <a:gd name="connsiteX2" fmla="*/ 7722541 w 7722541"/>
                <a:gd name="connsiteY2" fmla="*/ 2521590 h 6355736"/>
                <a:gd name="connsiteX3" fmla="*/ 7694337 w 7722541"/>
                <a:gd name="connsiteY3" fmla="*/ 2731929 h 6355736"/>
                <a:gd name="connsiteX4" fmla="*/ 3235274 w 7722541"/>
                <a:gd name="connsiteY4" fmla="*/ 6355736 h 6355736"/>
                <a:gd name="connsiteX5" fmla="*/ 45487 w 7722541"/>
                <a:gd name="connsiteY5" fmla="*/ 5103670 h 635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2541" h="6355736">
                  <a:moveTo>
                    <a:pt x="0" y="5056242"/>
                  </a:moveTo>
                  <a:lnTo>
                    <a:pt x="5330841" y="0"/>
                  </a:lnTo>
                  <a:lnTo>
                    <a:pt x="7722541" y="2521590"/>
                  </a:lnTo>
                  <a:lnTo>
                    <a:pt x="7694337" y="2731929"/>
                  </a:lnTo>
                  <a:cubicBezTo>
                    <a:pt x="7363482" y="4783869"/>
                    <a:pt x="5493086" y="6355736"/>
                    <a:pt x="3235274" y="6355736"/>
                  </a:cubicBezTo>
                  <a:cubicBezTo>
                    <a:pt x="1989585" y="6355736"/>
                    <a:pt x="861825" y="5877260"/>
                    <a:pt x="45487" y="5103670"/>
                  </a:cubicBezTo>
                  <a:close/>
                </a:path>
              </a:pathLst>
            </a:cu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492856" y="5996125"/>
            <a:ext cx="1737360" cy="899160"/>
          </a:xfrm>
          <a:prstGeom prst="rect">
            <a:avLst/>
          </a:prstGeom>
          <a:noFill/>
        </p:spPr>
        <p:txBody>
          <a:bodyPr wrap="none" rtlCol="0">
            <a:noAutofit/>
          </a:bodyPr>
          <a:lstStyle/>
          <a:p>
            <a:pPr algn="dist">
              <a:lnSpc>
                <a:spcPct val="120000"/>
              </a:lnSpc>
            </a:pPr>
            <a:r>
              <a:rPr lang="zh-CN" altLang="en-US" sz="1600">
                <a:solidFill>
                  <a:srgbClr val="032DA6"/>
                </a:solidFill>
                <a:cs typeface="Arial" panose="020B0604020202020204" pitchFamily="34" charset="0"/>
              </a:rPr>
              <a:t>汇报人：</a:t>
            </a:r>
            <a:r>
              <a:rPr lang="en-US" altLang="zh-CN" sz="1600">
                <a:solidFill>
                  <a:srgbClr val="032DA6"/>
                </a:solidFill>
                <a:cs typeface="Arial" panose="020B0604020202020204" pitchFamily="34" charset="0"/>
              </a:rPr>
              <a:t>xxx</a:t>
            </a:r>
            <a:endParaRPr lang="zh-CN" altLang="en-US" sz="1600">
              <a:solidFill>
                <a:srgbClr val="032DA6"/>
              </a:solidFill>
              <a:cs typeface="Arial" panose="020B0604020202020204" pitchFamily="34" charset="0"/>
            </a:endParaRPr>
          </a:p>
        </p:txBody>
      </p:sp>
      <p:sp>
        <p:nvSpPr>
          <p:cNvPr id="12" name="矩形 11"/>
          <p:cNvSpPr/>
          <p:nvPr/>
        </p:nvSpPr>
        <p:spPr>
          <a:xfrm>
            <a:off x="168847" y="3351183"/>
            <a:ext cx="8188460" cy="2400657"/>
          </a:xfrm>
          <a:prstGeom prst="rect">
            <a:avLst/>
          </a:prstGeom>
          <a:noFill/>
        </p:spPr>
        <p:txBody>
          <a:bodyPr wrap="none">
            <a:spAutoFit/>
          </a:bodyPr>
          <a:lstStyle/>
          <a:p>
            <a:pPr algn="ctr"/>
            <a:r>
              <a:rPr lang="en-US" altLang="zh-CN" sz="15000" i="1" dirty="0">
                <a:gradFill>
                  <a:gsLst>
                    <a:gs pos="0">
                      <a:schemeClr val="accent1">
                        <a:lumMod val="5000"/>
                        <a:lumOff val="95000"/>
                      </a:schemeClr>
                    </a:gs>
                    <a:gs pos="80000">
                      <a:schemeClr val="accent1">
                        <a:lumMod val="30000"/>
                        <a:lumOff val="70000"/>
                        <a:alpha val="0"/>
                      </a:schemeClr>
                    </a:gs>
                  </a:gsLst>
                  <a:lin ang="5400000" scaled="0"/>
                </a:gradFill>
                <a:latin typeface="思源黑体 Heavy" panose="020B0A00000000000000" pitchFamily="34" charset="-122"/>
                <a:ea typeface="思源黑体 Heavy" panose="020B0A00000000000000" pitchFamily="34" charset="-122"/>
                <a:sym typeface="+mn-ea"/>
              </a:rPr>
              <a:t>THANKS</a:t>
            </a:r>
            <a:endParaRPr lang="en-US" altLang="zh-CN" sz="15000" b="1" i="1" dirty="0">
              <a:gradFill>
                <a:gsLst>
                  <a:gs pos="0">
                    <a:schemeClr val="accent1">
                      <a:lumMod val="5000"/>
                      <a:lumOff val="95000"/>
                    </a:schemeClr>
                  </a:gs>
                  <a:gs pos="80000">
                    <a:schemeClr val="accent1">
                      <a:lumMod val="30000"/>
                      <a:lumOff val="70000"/>
                      <a:alpha val="0"/>
                    </a:schemeClr>
                  </a:gs>
                </a:gsLst>
                <a:lin ang="5400000" scaled="0"/>
              </a:gradFill>
              <a:latin typeface="思源黑体 Heavy" panose="020B0A00000000000000" pitchFamily="34" charset="-122"/>
              <a:ea typeface="思源黑体 Heavy" panose="020B0A00000000000000" pitchFamily="34" charset="-122"/>
              <a:cs typeface="Times New Roman" panose="02020603050405020304" pitchFamily="18" charset="0"/>
              <a:sym typeface="+mn-ea"/>
            </a:endParaRPr>
          </a:p>
        </p:txBody>
      </p:sp>
      <p:pic>
        <p:nvPicPr>
          <p:cNvPr id="8" name="图形 7">
            <a:extLst>
              <a:ext uri="{FF2B5EF4-FFF2-40B4-BE49-F238E27FC236}">
                <a16:creationId xmlns:a16="http://schemas.microsoft.com/office/drawing/2014/main" id="{A4780916-FC00-4AFE-94E3-12BD56D5E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56466" y="295295"/>
            <a:ext cx="2508013" cy="610834"/>
          </a:xfrm>
          <a:prstGeom prst="rect">
            <a:avLst/>
          </a:prstGeom>
        </p:spPr>
      </p:pic>
    </p:spTree>
    <p:extLst>
      <p:ext uri="{BB962C8B-B14F-4D97-AF65-F5344CB8AC3E}">
        <p14:creationId xmlns:p14="http://schemas.microsoft.com/office/powerpoint/2010/main" val="16527576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9552546"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en-US" altLang="zh-CN" sz="1600" b="1" dirty="0">
              <a:solidFill>
                <a:srgbClr val="000000"/>
              </a:solidFill>
              <a:latin typeface="宋体" panose="02010600030101010101" pitchFamily="2" charset="-122"/>
              <a:ea typeface="宋体" pitchFamily="2" charset="-122"/>
            </a:endParaRPr>
          </a:p>
          <a:p>
            <a:pPr fontAlgn="base">
              <a:spcBef>
                <a:spcPct val="0"/>
              </a:spcBef>
              <a:spcAft>
                <a:spcPct val="0"/>
              </a:spcAft>
            </a:pPr>
            <a:endParaRPr kumimoji="1" lang="zh-CN" altLang="en-US" sz="1600" b="1" dirty="0">
              <a:solidFill>
                <a:srgbClr val="000000"/>
              </a:solidFill>
              <a:latin typeface="宋体" panose="02010600030101010101" pitchFamily="2" charset="-122"/>
              <a:ea typeface="宋体"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10080291" y="1341189"/>
            <a:ext cx="1031051"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特征工程</a:t>
            </a:r>
            <a:endParaRPr lang="en-US" altLang="zh-CN" sz="12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spTree>
    <p:extLst>
      <p:ext uri="{BB962C8B-B14F-4D97-AF65-F5344CB8AC3E}">
        <p14:creationId xmlns:p14="http://schemas.microsoft.com/office/powerpoint/2010/main" val="132570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9552546"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kern="100" dirty="0">
              <a:effectLst/>
              <a:latin typeface="Times New Roman" panose="02020603050405020304" pitchFamily="18" charset="0"/>
              <a:ea typeface="仿宋" panose="02010609060101010101" pitchFamily="49" charset="-122"/>
            </a:endParaRPr>
          </a:p>
          <a:p>
            <a:pPr indent="355600" algn="l"/>
            <a:endParaRPr lang="en-US" altLang="zh-CN" sz="1800" kern="100" dirty="0">
              <a:effectLst/>
              <a:latin typeface="Times New Roman" panose="02020603050405020304" pitchFamily="18" charset="0"/>
              <a:ea typeface="仿宋" panose="02010609060101010101" pitchFamily="49" charset="-122"/>
            </a:endParaRPr>
          </a:p>
          <a:p>
            <a:pPr indent="355600" algn="l"/>
            <a:endParaRPr lang="en-US" altLang="zh-CN" kern="100" dirty="0">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为特征矩阵增添重要的图结构信息，即</a:t>
            </a:r>
            <a:r>
              <a:rPr lang="zh-CN" altLang="zh-CN" sz="1800" b="1" kern="100" dirty="0">
                <a:solidFill>
                  <a:srgbClr val="FF0000"/>
                </a:solidFill>
                <a:effectLst/>
                <a:latin typeface="Times New Roman" panose="02020603050405020304" pitchFamily="18" charset="0"/>
                <a:ea typeface="仿宋" panose="02010609060101010101" pitchFamily="49" charset="-122"/>
              </a:rPr>
              <a:t>节点的入度和出度</a:t>
            </a:r>
            <a:r>
              <a:rPr lang="zh-CN" altLang="zh-CN" sz="1800" b="1" kern="100" dirty="0">
                <a:effectLst/>
                <a:latin typeface="Times New Roman" panose="02020603050405020304" pitchFamily="18" charset="0"/>
                <a:ea typeface="仿宋" panose="02010609060101010101" pitchFamily="49" charset="-122"/>
              </a:rPr>
              <a:t>。</a:t>
            </a:r>
            <a:endParaRPr lang="en-US" altLang="zh-CN" sz="1800" b="1" kern="100" dirty="0">
              <a:effectLst/>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入度和出度分别代表了一个节点接收和发送连接的数量，这在分析金融交易网络中的行为模式时尤其有用。</a:t>
            </a:r>
            <a:endParaRPr lang="zh-CN" altLang="zh-CN" sz="1800" b="1"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376454" y="152400"/>
            <a:ext cx="1322798"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特征工程</a:t>
            </a:r>
            <a:endParaRPr lang="en-US" altLang="zh-CN" sz="16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1026" name="图片 1">
            <a:extLst>
              <a:ext uri="{FF2B5EF4-FFF2-40B4-BE49-F238E27FC236}">
                <a16:creationId xmlns:a16="http://schemas.microsoft.com/office/drawing/2014/main" id="{CE509983-DC89-445C-9FFE-CFAEE201E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950" y="3128726"/>
            <a:ext cx="5747414" cy="288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14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9552546"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b="1" kern="100" dirty="0">
              <a:effectLst/>
              <a:latin typeface="Times New Roman" panose="02020603050405020304" pitchFamily="18" charset="0"/>
              <a:ea typeface="仿宋" panose="02010609060101010101" pitchFamily="49" charset="-122"/>
            </a:endParaRPr>
          </a:p>
          <a:p>
            <a:pPr indent="355600" algn="l"/>
            <a:endParaRPr lang="en-US" altLang="zh-CN" b="1" kern="100" dirty="0">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捕捉金融交易网络中</a:t>
            </a:r>
            <a:r>
              <a:rPr lang="zh-CN" altLang="zh-CN" sz="1800" b="1" kern="100" dirty="0">
                <a:solidFill>
                  <a:srgbClr val="FF0000"/>
                </a:solidFill>
                <a:effectLst/>
                <a:latin typeface="Times New Roman" panose="02020603050405020304" pitchFamily="18" charset="0"/>
                <a:ea typeface="仿宋" panose="02010609060101010101" pitchFamily="49" charset="-122"/>
              </a:rPr>
              <a:t>边的不同类型</a:t>
            </a:r>
            <a:r>
              <a:rPr lang="zh-CN" altLang="zh-CN" sz="1800" b="1" kern="100" dirty="0">
                <a:effectLst/>
                <a:latin typeface="Times New Roman" panose="02020603050405020304" pitchFamily="18" charset="0"/>
                <a:ea typeface="仿宋" panose="02010609060101010101" pitchFamily="49" charset="-122"/>
              </a:rPr>
              <a:t>，并将这些信息作为特征加入到模型中。</a:t>
            </a:r>
            <a:endParaRPr lang="en-US" altLang="zh-CN" sz="1800" b="1" kern="100" dirty="0">
              <a:effectLst/>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在</a:t>
            </a:r>
            <a:r>
              <a:rPr lang="zh-CN" altLang="en-US" sz="1800" b="1" kern="100" dirty="0">
                <a:effectLst/>
                <a:latin typeface="Times New Roman" panose="02020603050405020304" pitchFamily="18" charset="0"/>
                <a:ea typeface="仿宋" panose="02010609060101010101" pitchFamily="49" charset="-122"/>
              </a:rPr>
              <a:t>社交</a:t>
            </a:r>
            <a:r>
              <a:rPr lang="zh-CN" altLang="zh-CN" sz="1800" b="1" kern="100" dirty="0">
                <a:effectLst/>
                <a:latin typeface="Times New Roman" panose="02020603050405020304" pitchFamily="18" charset="0"/>
                <a:ea typeface="仿宋" panose="02010609060101010101" pitchFamily="49" charset="-122"/>
              </a:rPr>
              <a:t>网络中，边的类型可能代表不同的关系，这些信息对于理解网络的动态和潜在欺诈行为非常重要。</a:t>
            </a:r>
            <a:endParaRPr lang="zh-CN" altLang="zh-CN" sz="1800" b="1"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376454" y="152400"/>
            <a:ext cx="1322798"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特征工程</a:t>
            </a:r>
            <a:endParaRPr lang="en-US" altLang="zh-CN" sz="16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2050" name="图片 1">
            <a:extLst>
              <a:ext uri="{FF2B5EF4-FFF2-40B4-BE49-F238E27FC236}">
                <a16:creationId xmlns:a16="http://schemas.microsoft.com/office/drawing/2014/main" id="{A2FAB219-E2BC-43E4-A1DE-11E571F38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760" y="2586498"/>
            <a:ext cx="5478463"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210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9552546"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kern="100" dirty="0">
              <a:effectLst/>
              <a:latin typeface="Times New Roman" panose="02020603050405020304" pitchFamily="18" charset="0"/>
              <a:ea typeface="仿宋" panose="02010609060101010101" pitchFamily="49" charset="-122"/>
            </a:endParaRPr>
          </a:p>
          <a:p>
            <a:pPr indent="355600" algn="l"/>
            <a:endParaRPr lang="en-US" altLang="zh-CN" kern="100" dirty="0">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处理和标记特征矩阵中的</a:t>
            </a:r>
            <a:r>
              <a:rPr lang="zh-CN" altLang="zh-CN" sz="1800" b="1" kern="100" dirty="0">
                <a:solidFill>
                  <a:srgbClr val="FF0000"/>
                </a:solidFill>
                <a:effectLst/>
                <a:latin typeface="Times New Roman" panose="02020603050405020304" pitchFamily="18" charset="0"/>
                <a:ea typeface="仿宋" panose="02010609060101010101" pitchFamily="49" charset="-122"/>
              </a:rPr>
              <a:t>缺失或无效数据</a:t>
            </a:r>
            <a:r>
              <a:rPr lang="zh-CN" altLang="zh-CN" sz="1800" b="1" kern="100" dirty="0">
                <a:effectLst/>
                <a:latin typeface="Times New Roman" panose="02020603050405020304" pitchFamily="18" charset="0"/>
                <a:ea typeface="仿宋" panose="02010609060101010101" pitchFamily="49" charset="-122"/>
              </a:rPr>
              <a:t>。</a:t>
            </a:r>
            <a:endParaRPr lang="en-US" altLang="zh-CN" sz="1800" b="1" kern="100" dirty="0">
              <a:effectLst/>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这一步骤不仅帮助模型更好地理解数据中的不规则性，还提高了模型处理不完整数据的能力。</a:t>
            </a:r>
            <a:endParaRPr lang="zh-CN" altLang="zh-CN" sz="1800" b="1"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376454" y="152400"/>
            <a:ext cx="1322798"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特征工程</a:t>
            </a:r>
            <a:endParaRPr lang="en-US" altLang="zh-CN" sz="16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3074" name="图片 1">
            <a:extLst>
              <a:ext uri="{FF2B5EF4-FFF2-40B4-BE49-F238E27FC236}">
                <a16:creationId xmlns:a16="http://schemas.microsoft.com/office/drawing/2014/main" id="{E90D8727-C607-434D-A568-F57E72AB8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273" y="2990226"/>
            <a:ext cx="6363438" cy="2995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497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9552546"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kern="100" dirty="0">
              <a:effectLst/>
              <a:latin typeface="Times New Roman" panose="02020603050405020304" pitchFamily="18" charset="0"/>
              <a:ea typeface="仿宋" panose="02010609060101010101" pitchFamily="49" charset="-122"/>
            </a:endParaRPr>
          </a:p>
          <a:p>
            <a:pPr indent="355600" algn="l"/>
            <a:endParaRPr lang="en-US" altLang="zh-CN" kern="100" dirty="0">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将标签信息</a:t>
            </a:r>
            <a:r>
              <a:rPr lang="en-US" altLang="zh-CN" sz="1800" b="1" kern="100" dirty="0">
                <a:effectLst/>
                <a:latin typeface="Times New Roman" panose="02020603050405020304" pitchFamily="18" charset="0"/>
                <a:ea typeface="仿宋" panose="02010609060101010101" pitchFamily="49" charset="-122"/>
              </a:rPr>
              <a:t>y</a:t>
            </a:r>
            <a:r>
              <a:rPr lang="zh-CN" altLang="en-US" sz="1800" b="1" kern="100" dirty="0">
                <a:effectLst/>
                <a:latin typeface="Times New Roman" panose="02020603050405020304" pitchFamily="18" charset="0"/>
                <a:ea typeface="仿宋" panose="02010609060101010101" pitchFamily="49" charset="-122"/>
              </a:rPr>
              <a:t>的</a:t>
            </a:r>
            <a:r>
              <a:rPr lang="zh-CN" altLang="en-US" sz="1800" b="1" kern="100" dirty="0">
                <a:solidFill>
                  <a:srgbClr val="FF0000"/>
                </a:solidFill>
                <a:effectLst/>
                <a:latin typeface="Times New Roman" panose="02020603050405020304" pitchFamily="18" charset="0"/>
                <a:ea typeface="仿宋" panose="02010609060101010101" pitchFamily="49" charset="-122"/>
              </a:rPr>
              <a:t>独热编码</a:t>
            </a:r>
            <a:r>
              <a:rPr lang="zh-CN" altLang="zh-CN" sz="1800" b="1" kern="100" dirty="0">
                <a:effectLst/>
                <a:latin typeface="Times New Roman" panose="02020603050405020304" pitchFamily="18" charset="0"/>
                <a:ea typeface="仿宋" panose="02010609060101010101" pitchFamily="49" charset="-122"/>
              </a:rPr>
              <a:t>整合到特征矩阵中。这个方法不仅提供了一种新的角度来观察和处理数据，还增强了模型在区分正常用户和潜在欺诈用户方面的能力。</a:t>
            </a:r>
            <a:endParaRPr lang="zh-CN" altLang="zh-CN" sz="1800" b="1"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376454" y="152400"/>
            <a:ext cx="1322798"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特征工程</a:t>
            </a:r>
            <a:endParaRPr lang="en-US" altLang="zh-CN" sz="16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4098" name="图片 1">
            <a:extLst>
              <a:ext uri="{FF2B5EF4-FFF2-40B4-BE49-F238E27FC236}">
                <a16:creationId xmlns:a16="http://schemas.microsoft.com/office/drawing/2014/main" id="{6AAED933-6B32-48E7-A435-2C69C237E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690" y="2869091"/>
            <a:ext cx="6418852" cy="34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90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9552546"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kern="100" dirty="0">
              <a:effectLst/>
              <a:latin typeface="Times New Roman" panose="02020603050405020304" pitchFamily="18" charset="0"/>
              <a:ea typeface="仿宋" panose="02010609060101010101" pitchFamily="49" charset="-122"/>
            </a:endParaRPr>
          </a:p>
          <a:p>
            <a:pPr indent="355600" algn="l"/>
            <a:endParaRPr lang="en-US" altLang="zh-CN" kern="100" dirty="0">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结合节点的</a:t>
            </a:r>
            <a:r>
              <a:rPr lang="zh-CN" altLang="zh-CN" sz="1800" b="1" kern="100" dirty="0">
                <a:solidFill>
                  <a:srgbClr val="FF0000"/>
                </a:solidFill>
                <a:effectLst/>
                <a:latin typeface="Times New Roman" panose="02020603050405020304" pitchFamily="18" charset="0"/>
                <a:ea typeface="仿宋" panose="02010609060101010101" pitchFamily="49" charset="-122"/>
              </a:rPr>
              <a:t>邻居信息</a:t>
            </a:r>
            <a:r>
              <a:rPr lang="zh-CN" altLang="zh-CN" sz="1800" b="1" kern="100" dirty="0">
                <a:effectLst/>
                <a:latin typeface="Times New Roman" panose="02020603050405020304" pitchFamily="18" charset="0"/>
                <a:ea typeface="仿宋" panose="02010609060101010101" pitchFamily="49" charset="-122"/>
              </a:rPr>
              <a:t>来丰富每个节点的特征表示。在这里，我使用了一种特殊的标签处理方法，将背景节点（标签为</a:t>
            </a:r>
            <a:r>
              <a:rPr lang="en-US" altLang="zh-CN" sz="1800" b="1" kern="100" dirty="0">
                <a:effectLst/>
                <a:latin typeface="Times New Roman" panose="02020603050405020304" pitchFamily="18" charset="0"/>
                <a:ea typeface="仿宋" panose="02010609060101010101" pitchFamily="49" charset="-122"/>
              </a:rPr>
              <a:t>2</a:t>
            </a:r>
            <a:r>
              <a:rPr lang="zh-CN" altLang="zh-CN" sz="1800" b="1" kern="100" dirty="0">
                <a:effectLst/>
                <a:latin typeface="Times New Roman" panose="02020603050405020304" pitchFamily="18" charset="0"/>
                <a:ea typeface="仿宋" panose="02010609060101010101" pitchFamily="49" charset="-122"/>
              </a:rPr>
              <a:t>或</a:t>
            </a:r>
            <a:r>
              <a:rPr lang="en-US" altLang="zh-CN" sz="1800" b="1" kern="100" dirty="0">
                <a:effectLst/>
                <a:latin typeface="Times New Roman" panose="02020603050405020304" pitchFamily="18" charset="0"/>
                <a:ea typeface="仿宋" panose="02010609060101010101" pitchFamily="49" charset="-122"/>
              </a:rPr>
              <a:t>3</a:t>
            </a:r>
            <a:r>
              <a:rPr lang="zh-CN" altLang="zh-CN" sz="1800" b="1" kern="100" dirty="0">
                <a:effectLst/>
                <a:latin typeface="Times New Roman" panose="02020603050405020304" pitchFamily="18" charset="0"/>
                <a:ea typeface="仿宋" panose="02010609060101010101" pitchFamily="49" charset="-122"/>
              </a:rPr>
              <a:t>的节点）标记为</a:t>
            </a:r>
            <a:r>
              <a:rPr lang="en-US" altLang="zh-CN" sz="1800" b="1" kern="100" dirty="0">
                <a:effectLst/>
                <a:latin typeface="Times New Roman" panose="02020603050405020304" pitchFamily="18" charset="0"/>
                <a:ea typeface="仿宋" panose="02010609060101010101" pitchFamily="49" charset="-122"/>
              </a:rPr>
              <a:t>1</a:t>
            </a:r>
            <a:r>
              <a:rPr lang="zh-CN" altLang="zh-CN" sz="1800" b="1" kern="100" dirty="0">
                <a:effectLst/>
                <a:latin typeface="Times New Roman" panose="02020603050405020304" pitchFamily="18" charset="0"/>
                <a:ea typeface="仿宋" panose="02010609060101010101" pitchFamily="49" charset="-122"/>
              </a:rPr>
              <a:t>，而将前景节点（标签不是</a:t>
            </a:r>
            <a:r>
              <a:rPr lang="en-US" altLang="zh-CN" sz="1800" b="1" kern="100" dirty="0">
                <a:effectLst/>
                <a:latin typeface="Times New Roman" panose="02020603050405020304" pitchFamily="18" charset="0"/>
                <a:ea typeface="仿宋" panose="02010609060101010101" pitchFamily="49" charset="-122"/>
              </a:rPr>
              <a:t>2</a:t>
            </a:r>
            <a:r>
              <a:rPr lang="zh-CN" altLang="zh-CN" sz="1800" b="1" kern="100" dirty="0">
                <a:effectLst/>
                <a:latin typeface="Times New Roman" panose="02020603050405020304" pitchFamily="18" charset="0"/>
                <a:ea typeface="仿宋" panose="02010609060101010101" pitchFamily="49" charset="-122"/>
              </a:rPr>
              <a:t>或</a:t>
            </a:r>
            <a:r>
              <a:rPr lang="en-US" altLang="zh-CN" sz="1800" b="1" kern="100" dirty="0">
                <a:effectLst/>
                <a:latin typeface="Times New Roman" panose="02020603050405020304" pitchFamily="18" charset="0"/>
                <a:ea typeface="仿宋" panose="02010609060101010101" pitchFamily="49" charset="-122"/>
              </a:rPr>
              <a:t>3</a:t>
            </a:r>
            <a:r>
              <a:rPr lang="zh-CN" altLang="zh-CN" sz="1800" b="1" kern="100" dirty="0">
                <a:effectLst/>
                <a:latin typeface="Times New Roman" panose="02020603050405020304" pitchFamily="18" charset="0"/>
                <a:ea typeface="仿宋" panose="02010609060101010101" pitchFamily="49" charset="-122"/>
              </a:rPr>
              <a:t>的节点）标记为</a:t>
            </a:r>
            <a:r>
              <a:rPr lang="en-US" altLang="zh-CN" sz="1800" b="1" kern="100" dirty="0">
                <a:effectLst/>
                <a:latin typeface="Times New Roman" panose="02020603050405020304" pitchFamily="18" charset="0"/>
                <a:ea typeface="仿宋" panose="02010609060101010101" pitchFamily="49" charset="-122"/>
              </a:rPr>
              <a:t>0</a:t>
            </a:r>
            <a:r>
              <a:rPr lang="zh-CN" altLang="zh-CN" sz="1800" b="1" kern="100" dirty="0">
                <a:effectLst/>
                <a:latin typeface="Times New Roman" panose="02020603050405020304" pitchFamily="18" charset="0"/>
                <a:ea typeface="仿宋" panose="02010609060101010101" pitchFamily="49" charset="-122"/>
              </a:rPr>
              <a:t>。</a:t>
            </a:r>
            <a:endParaRPr lang="zh-CN" altLang="zh-CN" sz="1800" b="1"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376454" y="152400"/>
            <a:ext cx="1322798"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特征工程</a:t>
            </a:r>
            <a:endParaRPr lang="en-US" altLang="zh-CN" sz="16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5122" name="图片 1">
            <a:extLst>
              <a:ext uri="{FF2B5EF4-FFF2-40B4-BE49-F238E27FC236}">
                <a16:creationId xmlns:a16="http://schemas.microsoft.com/office/drawing/2014/main" id="{4CBBE478-9BA7-4018-A127-8B66A6FF3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787" y="2447999"/>
            <a:ext cx="6758409" cy="413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61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9552546"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kern="100" dirty="0">
              <a:effectLst/>
              <a:latin typeface="Times New Roman" panose="02020603050405020304" pitchFamily="18" charset="0"/>
              <a:ea typeface="仿宋" panose="02010609060101010101" pitchFamily="49" charset="-122"/>
            </a:endParaRPr>
          </a:p>
          <a:p>
            <a:pPr indent="355600" algn="l"/>
            <a:endParaRPr lang="en-US" altLang="zh-CN" kern="100" dirty="0">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计算网络中每对相邻节点之间的</a:t>
            </a:r>
            <a:r>
              <a:rPr lang="zh-CN" altLang="zh-CN" sz="1800" b="1" kern="100" dirty="0">
                <a:solidFill>
                  <a:srgbClr val="FF0000"/>
                </a:solidFill>
                <a:effectLst/>
                <a:latin typeface="Times New Roman" panose="02020603050405020304" pitchFamily="18" charset="0"/>
                <a:ea typeface="仿宋" panose="02010609060101010101" pitchFamily="49" charset="-122"/>
              </a:rPr>
              <a:t>余弦相似度</a:t>
            </a:r>
            <a:r>
              <a:rPr lang="zh-CN" altLang="zh-CN" sz="1800" b="1" kern="100" dirty="0">
                <a:effectLst/>
                <a:latin typeface="Times New Roman" panose="02020603050405020304" pitchFamily="18" charset="0"/>
                <a:ea typeface="仿宋" panose="02010609060101010101" pitchFamily="49" charset="-122"/>
              </a:rPr>
              <a:t>，并将这些相似度信息作为新的特征融入到节点特征中。这种方法可以帮助我们更好地理解金融网络中的节点如何彼此关联，从而提高识别潜在欺诈行为的能力。</a:t>
            </a:r>
            <a:endParaRPr lang="en-US" altLang="zh-CN" sz="1800" b="1" kern="100" dirty="0">
              <a:effectLst/>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余弦相似度是一种衡量</a:t>
            </a:r>
            <a:r>
              <a:rPr lang="zh-CN" altLang="zh-CN" sz="1800" b="1" kern="100" dirty="0">
                <a:solidFill>
                  <a:srgbClr val="FF0000"/>
                </a:solidFill>
                <a:effectLst/>
                <a:latin typeface="Times New Roman" panose="02020603050405020304" pitchFamily="18" charset="0"/>
                <a:ea typeface="仿宋" panose="02010609060101010101" pitchFamily="49" charset="-122"/>
              </a:rPr>
              <a:t>两个向量方向相似程度</a:t>
            </a:r>
            <a:r>
              <a:rPr lang="zh-CN" altLang="zh-CN" sz="1800" b="1" kern="100" dirty="0">
                <a:effectLst/>
                <a:latin typeface="Times New Roman" panose="02020603050405020304" pitchFamily="18" charset="0"/>
                <a:ea typeface="仿宋" panose="02010609060101010101" pitchFamily="49" charset="-122"/>
              </a:rPr>
              <a:t>的方法，它在范围</a:t>
            </a:r>
            <a:r>
              <a:rPr lang="en-US" altLang="zh-CN" sz="1800" b="1" kern="100" dirty="0">
                <a:effectLst/>
                <a:latin typeface="Times New Roman" panose="02020603050405020304" pitchFamily="18" charset="0"/>
                <a:ea typeface="仿宋" panose="02010609060101010101" pitchFamily="49" charset="-122"/>
              </a:rPr>
              <a:t>[-1, 1]</a:t>
            </a:r>
            <a:r>
              <a:rPr lang="zh-CN" altLang="zh-CN" sz="1800" b="1" kern="100" dirty="0">
                <a:effectLst/>
                <a:latin typeface="Times New Roman" panose="02020603050405020304" pitchFamily="18" charset="0"/>
                <a:ea typeface="仿宋" panose="02010609060101010101" pitchFamily="49" charset="-122"/>
              </a:rPr>
              <a:t>内取值，值越高表示两个向量越相似。</a:t>
            </a:r>
            <a:endParaRPr lang="zh-CN" altLang="zh-CN" sz="1800" b="1"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376454" y="152400"/>
            <a:ext cx="1322798"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特征工程</a:t>
            </a:r>
            <a:endParaRPr lang="en-US" altLang="zh-CN" sz="16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10258004" y="2447999"/>
            <a:ext cx="646331" cy="276999"/>
          </a:xfrm>
          <a:prstGeom prst="rect">
            <a:avLst/>
          </a:prstGeom>
          <a:noFill/>
        </p:spPr>
        <p:txBody>
          <a:bodyPr wrap="none" rtlCol="0">
            <a:spAutoFit/>
          </a:bodyPr>
          <a:lstStyle/>
          <a:p>
            <a:r>
              <a:rPr lang="en-US" altLang="zh-CN" sz="1200" b="1" dirty="0">
                <a:latin typeface="+mn-ea"/>
              </a:rPr>
              <a:t>★ GAT</a:t>
            </a:r>
            <a:endParaRPr lang="zh-CN" altLang="zh-CN" sz="12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10083808" y="2021916"/>
            <a:ext cx="723275"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a:t>
            </a:r>
            <a:endParaRPr lang="zh-CN" altLang="zh-CN" sz="12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6146" name="图片 1">
            <a:extLst>
              <a:ext uri="{FF2B5EF4-FFF2-40B4-BE49-F238E27FC236}">
                <a16:creationId xmlns:a16="http://schemas.microsoft.com/office/drawing/2014/main" id="{CCCBEA53-7A81-404A-8B74-05CC98FF5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99" y="2664875"/>
            <a:ext cx="7633875" cy="365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64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83694F8-8272-4090-A003-0AB802878589}"/>
              </a:ext>
            </a:extLst>
          </p:cNvPr>
          <p:cNvSpPr/>
          <p:nvPr/>
        </p:nvSpPr>
        <p:spPr bwMode="auto">
          <a:xfrm>
            <a:off x="484719" y="542334"/>
            <a:ext cx="4883493" cy="6163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55600" algn="l"/>
            <a:endParaRPr lang="en-US" altLang="zh-CN" sz="1800" kern="100" dirty="0">
              <a:effectLst/>
              <a:latin typeface="Times New Roman" panose="02020603050405020304" pitchFamily="18" charset="0"/>
              <a:ea typeface="仿宋" panose="02010609060101010101" pitchFamily="49" charset="-122"/>
            </a:endParaRPr>
          </a:p>
          <a:p>
            <a:pPr indent="355600" algn="l"/>
            <a:endParaRPr lang="en-US" altLang="zh-CN" kern="100" dirty="0">
              <a:latin typeface="Times New Roman" panose="02020603050405020304" pitchFamily="18" charset="0"/>
              <a:ea typeface="仿宋" panose="02010609060101010101" pitchFamily="49" charset="-122"/>
            </a:endParaRPr>
          </a:p>
          <a:p>
            <a:pPr indent="355600" algn="l"/>
            <a:r>
              <a:rPr lang="zh-CN" altLang="zh-CN" sz="1800" b="1" kern="100" dirty="0">
                <a:effectLst/>
                <a:latin typeface="Times New Roman" panose="02020603050405020304" pitchFamily="18" charset="0"/>
                <a:ea typeface="仿宋" panose="02010609060101010101" pitchFamily="49" charset="-122"/>
              </a:rPr>
              <a:t>采用了</a:t>
            </a:r>
            <a:r>
              <a:rPr lang="zh-CN" altLang="zh-CN" sz="1800" b="1" kern="100" dirty="0">
                <a:solidFill>
                  <a:srgbClr val="FF0000"/>
                </a:solidFill>
                <a:effectLst/>
                <a:latin typeface="Times New Roman" panose="02020603050405020304" pitchFamily="18" charset="0"/>
                <a:ea typeface="仿宋" panose="02010609060101010101" pitchFamily="49" charset="-122"/>
              </a:rPr>
              <a:t>图注意力网络</a:t>
            </a:r>
            <a:r>
              <a:rPr lang="zh-CN" altLang="zh-CN" sz="1800" b="1" kern="100" dirty="0">
                <a:effectLst/>
                <a:latin typeface="Times New Roman" panose="02020603050405020304" pitchFamily="18" charset="0"/>
                <a:ea typeface="仿宋" panose="02010609060101010101" pitchFamily="49" charset="-122"/>
              </a:rPr>
              <a:t>（</a:t>
            </a:r>
            <a:r>
              <a:rPr lang="en-US" altLang="zh-CN" sz="1800" b="1" kern="100" dirty="0">
                <a:effectLst/>
                <a:latin typeface="Times New Roman" panose="02020603050405020304" pitchFamily="18" charset="0"/>
                <a:ea typeface="仿宋" panose="02010609060101010101" pitchFamily="49" charset="-122"/>
              </a:rPr>
              <a:t>Graph Attention Network</a:t>
            </a:r>
            <a:r>
              <a:rPr lang="zh-CN" altLang="zh-CN" sz="1800" b="1" kern="100" dirty="0">
                <a:effectLst/>
                <a:latin typeface="Times New Roman" panose="02020603050405020304" pitchFamily="18" charset="0"/>
                <a:ea typeface="仿宋" panose="02010609060101010101" pitchFamily="49" charset="-122"/>
              </a:rPr>
              <a:t>，</a:t>
            </a:r>
            <a:r>
              <a:rPr lang="en-US" altLang="zh-CN" sz="1800" b="1" kern="100" dirty="0">
                <a:effectLst/>
                <a:latin typeface="Times New Roman" panose="02020603050405020304" pitchFamily="18" charset="0"/>
                <a:ea typeface="仿宋" panose="02010609060101010101" pitchFamily="49" charset="-122"/>
              </a:rPr>
              <a:t>GAT</a:t>
            </a:r>
            <a:r>
              <a:rPr lang="zh-CN" altLang="zh-CN" sz="1800" b="1" kern="100" dirty="0">
                <a:effectLst/>
                <a:latin typeface="Times New Roman" panose="02020603050405020304" pitchFamily="18" charset="0"/>
                <a:ea typeface="仿宋" panose="02010609060101010101" pitchFamily="49" charset="-122"/>
              </a:rPr>
              <a:t>）。</a:t>
            </a:r>
            <a:r>
              <a:rPr lang="en-US" altLang="zh-CN" sz="1800" b="1" kern="100" dirty="0">
                <a:effectLst/>
                <a:latin typeface="Times New Roman" panose="02020603050405020304" pitchFamily="18" charset="0"/>
                <a:ea typeface="仿宋" panose="02010609060101010101" pitchFamily="49" charset="-122"/>
              </a:rPr>
              <a:t>GAT</a:t>
            </a:r>
            <a:r>
              <a:rPr lang="zh-CN" altLang="zh-CN" sz="1800" b="1" kern="100" dirty="0">
                <a:effectLst/>
                <a:latin typeface="Times New Roman" panose="02020603050405020304" pitchFamily="18" charset="0"/>
                <a:ea typeface="仿宋" panose="02010609060101010101" pitchFamily="49" charset="-122"/>
              </a:rPr>
              <a:t>模型的核心在于它能够通过学习节点之间的注意力权重，更好地捕捉社交网络中的复杂关系。这一点对于识别潜在的欺诈行为至关重要。</a:t>
            </a:r>
            <a:endParaRPr lang="en-US" altLang="zh-CN" sz="1800" b="1" kern="100" dirty="0">
              <a:effectLst/>
              <a:latin typeface="Times New Roman" panose="02020603050405020304" pitchFamily="18" charset="0"/>
              <a:ea typeface="仿宋" panose="02010609060101010101" pitchFamily="49" charset="-122"/>
            </a:endParaRPr>
          </a:p>
          <a:p>
            <a:pPr indent="355600"/>
            <a:r>
              <a:rPr lang="zh-CN" altLang="zh-CN" sz="1800" b="1" kern="100" dirty="0">
                <a:effectLst/>
                <a:latin typeface="Times New Roman" panose="02020603050405020304" pitchFamily="18" charset="0"/>
                <a:ea typeface="仿宋" panose="02010609060101010101" pitchFamily="49" charset="-122"/>
              </a:rPr>
              <a:t>在我们的模型中，每个图注意力层（</a:t>
            </a:r>
            <a:r>
              <a:rPr lang="en-US" altLang="zh-CN" sz="1800" b="1" kern="100" dirty="0" err="1">
                <a:effectLst/>
                <a:latin typeface="Times New Roman" panose="02020603050405020304" pitchFamily="18" charset="0"/>
                <a:ea typeface="仿宋" panose="02010609060101010101" pitchFamily="49" charset="-122"/>
              </a:rPr>
              <a:t>GATConv</a:t>
            </a:r>
            <a:r>
              <a:rPr lang="zh-CN" altLang="zh-CN" sz="1800" b="1" kern="100" dirty="0">
                <a:effectLst/>
                <a:latin typeface="Times New Roman" panose="02020603050405020304" pitchFamily="18" charset="0"/>
                <a:ea typeface="仿宋" panose="02010609060101010101" pitchFamily="49" charset="-122"/>
              </a:rPr>
              <a:t>）都被设计为可以学习节点间的权重，这是通过</a:t>
            </a:r>
            <a:r>
              <a:rPr lang="zh-CN" altLang="zh-CN" sz="1800" b="1" kern="100" dirty="0">
                <a:solidFill>
                  <a:srgbClr val="FF0000"/>
                </a:solidFill>
                <a:effectLst/>
                <a:latin typeface="Times New Roman" panose="02020603050405020304" pitchFamily="18" charset="0"/>
                <a:ea typeface="仿宋" panose="02010609060101010101" pitchFamily="49" charset="-122"/>
              </a:rPr>
              <a:t>调整注意力机制</a:t>
            </a:r>
            <a:r>
              <a:rPr lang="zh-CN" altLang="zh-CN" sz="1800" b="1" kern="100" dirty="0">
                <a:effectLst/>
                <a:latin typeface="Times New Roman" panose="02020603050405020304" pitchFamily="18" charset="0"/>
                <a:ea typeface="仿宋" panose="02010609060101010101" pitchFamily="49" charset="-122"/>
              </a:rPr>
              <a:t>来实现的。特别是，我们为每个图注意力层设置了不同数量的头（</a:t>
            </a:r>
            <a:r>
              <a:rPr lang="en-US" altLang="zh-CN" sz="1800" b="1" kern="100" dirty="0">
                <a:effectLst/>
                <a:latin typeface="Times New Roman" panose="02020603050405020304" pitchFamily="18" charset="0"/>
                <a:ea typeface="仿宋" panose="02010609060101010101" pitchFamily="49" charset="-122"/>
              </a:rPr>
              <a:t>heads</a:t>
            </a:r>
            <a:r>
              <a:rPr lang="zh-CN" altLang="zh-CN" sz="1800" b="1" kern="100" dirty="0">
                <a:effectLst/>
                <a:latin typeface="Times New Roman" panose="02020603050405020304" pitchFamily="18" charset="0"/>
                <a:ea typeface="仿宋" panose="02010609060101010101" pitchFamily="49" charset="-122"/>
              </a:rPr>
              <a:t>），存储在</a:t>
            </a:r>
            <a:r>
              <a:rPr lang="en-US" altLang="zh-CN" sz="1800" b="1" kern="100" dirty="0" err="1">
                <a:effectLst/>
                <a:latin typeface="Times New Roman" panose="02020603050405020304" pitchFamily="18" charset="0"/>
                <a:ea typeface="仿宋" panose="02010609060101010101" pitchFamily="49" charset="-122"/>
              </a:rPr>
              <a:t>layer_heads</a:t>
            </a:r>
            <a:r>
              <a:rPr lang="zh-CN" altLang="zh-CN" sz="1800" b="1" kern="100" dirty="0">
                <a:effectLst/>
                <a:latin typeface="Times New Roman" panose="02020603050405020304" pitchFamily="18" charset="0"/>
                <a:ea typeface="仿宋" panose="02010609060101010101" pitchFamily="49" charset="-122"/>
              </a:rPr>
              <a:t>数组中。这种</a:t>
            </a:r>
            <a:r>
              <a:rPr lang="zh-CN" altLang="zh-CN" sz="1800" b="1" kern="100" dirty="0">
                <a:solidFill>
                  <a:srgbClr val="FF0000"/>
                </a:solidFill>
                <a:effectLst/>
                <a:latin typeface="Times New Roman" panose="02020603050405020304" pitchFamily="18" charset="0"/>
                <a:ea typeface="仿宋" panose="02010609060101010101" pitchFamily="49" charset="-122"/>
              </a:rPr>
              <a:t>多头注意力机制</a:t>
            </a:r>
            <a:r>
              <a:rPr lang="zh-CN" altLang="zh-CN" sz="1800" b="1" kern="100" dirty="0">
                <a:effectLst/>
                <a:latin typeface="Times New Roman" panose="02020603050405020304" pitchFamily="18" charset="0"/>
                <a:ea typeface="仿宋" panose="02010609060101010101" pitchFamily="49" charset="-122"/>
              </a:rPr>
              <a:t>允许模型在不同的子空间中捕获节点间的交互，从而增强模型的表达能力。</a:t>
            </a:r>
            <a:endParaRPr lang="zh-CN" altLang="zh-CN" sz="1800" b="1" kern="100" dirty="0">
              <a:effectLst/>
              <a:latin typeface="Times New Roman" panose="02020603050405020304" pitchFamily="18" charset="0"/>
              <a:ea typeface="宋体" panose="02010600030101010101" pitchFamily="2" charset="-122"/>
            </a:endParaRPr>
          </a:p>
          <a:p>
            <a:pPr indent="355600" algn="l"/>
            <a:endParaRPr lang="zh-CN" altLang="zh-CN" sz="1800"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8ABB4E27-1310-4FA1-824E-F6EFCE5A3F2B}"/>
              </a:ext>
            </a:extLst>
          </p:cNvPr>
          <p:cNvSpPr txBox="1"/>
          <p:nvPr/>
        </p:nvSpPr>
        <p:spPr>
          <a:xfrm>
            <a:off x="10080291" y="1341189"/>
            <a:ext cx="1031051"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特征工程</a:t>
            </a:r>
            <a:endParaRPr lang="en-US" altLang="zh-CN" sz="1200" b="1" dirty="0">
              <a:latin typeface="+mn-ea"/>
            </a:endParaRPr>
          </a:p>
        </p:txBody>
      </p:sp>
      <p:sp>
        <p:nvSpPr>
          <p:cNvPr id="7" name="文本框 6">
            <a:extLst>
              <a:ext uri="{FF2B5EF4-FFF2-40B4-BE49-F238E27FC236}">
                <a16:creationId xmlns:a16="http://schemas.microsoft.com/office/drawing/2014/main" id="{B940A05B-8F01-41BE-B7A0-4BFF2A1EFE80}"/>
              </a:ext>
            </a:extLst>
          </p:cNvPr>
          <p:cNvSpPr txBox="1"/>
          <p:nvPr/>
        </p:nvSpPr>
        <p:spPr>
          <a:xfrm>
            <a:off x="496252" y="542334"/>
            <a:ext cx="808235" cy="338554"/>
          </a:xfrm>
          <a:prstGeom prst="rect">
            <a:avLst/>
          </a:prstGeom>
          <a:noFill/>
        </p:spPr>
        <p:txBody>
          <a:bodyPr wrap="none" rtlCol="0">
            <a:spAutoFit/>
          </a:bodyPr>
          <a:lstStyle/>
          <a:p>
            <a:r>
              <a:rPr lang="en-US" altLang="zh-CN" sz="1600" b="1" dirty="0">
                <a:latin typeface="+mn-ea"/>
              </a:rPr>
              <a:t>★ GAT</a:t>
            </a:r>
            <a:endParaRPr lang="zh-CN" altLang="zh-CN" sz="1600" b="1" dirty="0">
              <a:latin typeface="+mn-ea"/>
            </a:endParaRPr>
          </a:p>
        </p:txBody>
      </p:sp>
      <p:sp>
        <p:nvSpPr>
          <p:cNvPr id="8" name="文本框 7">
            <a:extLst>
              <a:ext uri="{FF2B5EF4-FFF2-40B4-BE49-F238E27FC236}">
                <a16:creationId xmlns:a16="http://schemas.microsoft.com/office/drawing/2014/main" id="{79CA9813-7BC9-480B-BB15-70BCAE51C91C}"/>
              </a:ext>
            </a:extLst>
          </p:cNvPr>
          <p:cNvSpPr txBox="1"/>
          <p:nvPr/>
        </p:nvSpPr>
        <p:spPr>
          <a:xfrm>
            <a:off x="373751" y="203780"/>
            <a:ext cx="909223" cy="338554"/>
          </a:xfrm>
          <a:prstGeom prst="rect">
            <a:avLst/>
          </a:prstGeom>
          <a:noFill/>
        </p:spPr>
        <p:txBody>
          <a:bodyPr wrap="none" rtlCol="0">
            <a:spAutoFit/>
          </a:bodyPr>
          <a:lstStyle/>
          <a:p>
            <a:r>
              <a:rPr lang="en-US" altLang="zh-CN" sz="1600" b="1" dirty="0">
                <a:latin typeface="+mn-ea"/>
              </a:rPr>
              <a:t>§.</a:t>
            </a:r>
            <a:r>
              <a:rPr lang="zh-CN" altLang="en-US" sz="1600" b="1" dirty="0">
                <a:latin typeface="+mn-ea"/>
              </a:rPr>
              <a:t>模型</a:t>
            </a:r>
            <a:endParaRPr lang="zh-CN" altLang="zh-CN" sz="1600" b="1" dirty="0">
              <a:latin typeface="+mn-ea"/>
            </a:endParaRPr>
          </a:p>
        </p:txBody>
      </p:sp>
      <p:sp>
        <p:nvSpPr>
          <p:cNvPr id="9" name="文本框 8">
            <a:extLst>
              <a:ext uri="{FF2B5EF4-FFF2-40B4-BE49-F238E27FC236}">
                <a16:creationId xmlns:a16="http://schemas.microsoft.com/office/drawing/2014/main" id="{9CAE6ECE-B5DE-42EE-ACBC-F29A4796BEB5}"/>
              </a:ext>
            </a:extLst>
          </p:cNvPr>
          <p:cNvSpPr txBox="1"/>
          <p:nvPr/>
        </p:nvSpPr>
        <p:spPr>
          <a:xfrm>
            <a:off x="10258004" y="2851727"/>
            <a:ext cx="1954381" cy="276999"/>
          </a:xfrm>
          <a:prstGeom prst="rect">
            <a:avLst/>
          </a:prstGeom>
          <a:noFill/>
        </p:spPr>
        <p:txBody>
          <a:bodyPr wrap="none" rtlCol="0">
            <a:spAutoFit/>
          </a:bodyPr>
          <a:lstStyle/>
          <a:p>
            <a:r>
              <a:rPr lang="en-US" altLang="zh-CN" sz="1200" b="1" dirty="0">
                <a:latin typeface="+mn-ea"/>
              </a:rPr>
              <a:t>★GAT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0" name="文本框 9">
            <a:extLst>
              <a:ext uri="{FF2B5EF4-FFF2-40B4-BE49-F238E27FC236}">
                <a16:creationId xmlns:a16="http://schemas.microsoft.com/office/drawing/2014/main" id="{206515F2-106C-4F71-A566-A2B7C2CD74FD}"/>
              </a:ext>
            </a:extLst>
          </p:cNvPr>
          <p:cNvSpPr txBox="1"/>
          <p:nvPr/>
        </p:nvSpPr>
        <p:spPr>
          <a:xfrm>
            <a:off x="10258004" y="3255455"/>
            <a:ext cx="1031051"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endParaRPr lang="zh-CN" altLang="zh-CN" sz="1200" b="1" dirty="0">
              <a:latin typeface="+mn-ea"/>
            </a:endParaRPr>
          </a:p>
        </p:txBody>
      </p:sp>
      <p:sp>
        <p:nvSpPr>
          <p:cNvPr id="12" name="文本框 11">
            <a:extLst>
              <a:ext uri="{FF2B5EF4-FFF2-40B4-BE49-F238E27FC236}">
                <a16:creationId xmlns:a16="http://schemas.microsoft.com/office/drawing/2014/main" id="{29EDE83C-742E-4E6E-B664-4A1075437730}"/>
              </a:ext>
            </a:extLst>
          </p:cNvPr>
          <p:cNvSpPr txBox="1"/>
          <p:nvPr/>
        </p:nvSpPr>
        <p:spPr>
          <a:xfrm>
            <a:off x="10258004" y="3659183"/>
            <a:ext cx="2416046"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GraphSAGE</a:t>
            </a:r>
            <a:r>
              <a:rPr lang="en-US" altLang="zh-CN" sz="1200" b="1" dirty="0">
                <a:latin typeface="+mn-ea"/>
              </a:rPr>
              <a:t> (</a:t>
            </a:r>
            <a:r>
              <a:rPr lang="en-US" altLang="zh-CN" sz="1200" b="1" dirty="0" err="1">
                <a:latin typeface="+mn-ea"/>
              </a:rPr>
              <a:t>NeighborSampler</a:t>
            </a:r>
            <a:r>
              <a:rPr lang="en-US" altLang="zh-CN" sz="1200" b="1" dirty="0">
                <a:latin typeface="+mn-ea"/>
              </a:rPr>
              <a:t>)</a:t>
            </a:r>
            <a:endParaRPr lang="zh-CN" altLang="zh-CN" sz="1200" b="1" dirty="0">
              <a:latin typeface="+mn-ea"/>
            </a:endParaRPr>
          </a:p>
        </p:txBody>
      </p:sp>
      <p:sp>
        <p:nvSpPr>
          <p:cNvPr id="13" name="文本框 12">
            <a:extLst>
              <a:ext uri="{FF2B5EF4-FFF2-40B4-BE49-F238E27FC236}">
                <a16:creationId xmlns:a16="http://schemas.microsoft.com/office/drawing/2014/main" id="{ABEA17BF-6A05-4B3E-A2A9-81F67008D30D}"/>
              </a:ext>
            </a:extLst>
          </p:cNvPr>
          <p:cNvSpPr txBox="1"/>
          <p:nvPr/>
        </p:nvSpPr>
        <p:spPr>
          <a:xfrm>
            <a:off x="10258004" y="4062911"/>
            <a:ext cx="954107" cy="276999"/>
          </a:xfrm>
          <a:prstGeom prst="rect">
            <a:avLst/>
          </a:prstGeom>
          <a:noFill/>
        </p:spPr>
        <p:txBody>
          <a:bodyPr wrap="none" rtlCol="0">
            <a:spAutoFit/>
          </a:bodyPr>
          <a:lstStyle/>
          <a:p>
            <a:r>
              <a:rPr lang="en-US" altLang="zh-CN" sz="1200" b="1" dirty="0">
                <a:latin typeface="+mn-ea"/>
              </a:rPr>
              <a:t>★</a:t>
            </a:r>
            <a:r>
              <a:rPr lang="en-US" altLang="zh-CN" sz="1200" b="1" dirty="0" err="1">
                <a:latin typeface="+mn-ea"/>
              </a:rPr>
              <a:t>GearSage</a:t>
            </a:r>
            <a:endParaRPr lang="en-US" altLang="zh-CN" sz="1200" b="1" dirty="0">
              <a:latin typeface="+mn-ea"/>
            </a:endParaRPr>
          </a:p>
        </p:txBody>
      </p:sp>
      <p:sp>
        <p:nvSpPr>
          <p:cNvPr id="15" name="文本框 14">
            <a:extLst>
              <a:ext uri="{FF2B5EF4-FFF2-40B4-BE49-F238E27FC236}">
                <a16:creationId xmlns:a16="http://schemas.microsoft.com/office/drawing/2014/main" id="{8181DF0F-F74E-4848-9C3E-9CD59E7F5C85}"/>
              </a:ext>
            </a:extLst>
          </p:cNvPr>
          <p:cNvSpPr txBox="1"/>
          <p:nvPr/>
        </p:nvSpPr>
        <p:spPr>
          <a:xfrm>
            <a:off x="10080291" y="4607918"/>
            <a:ext cx="1031051" cy="461665"/>
          </a:xfrm>
          <a:prstGeom prst="rect">
            <a:avLst/>
          </a:prstGeom>
          <a:noFill/>
        </p:spPr>
        <p:txBody>
          <a:bodyPr wrap="none" rtlCol="0">
            <a:spAutoFit/>
          </a:bodyPr>
          <a:lstStyle/>
          <a:p>
            <a:r>
              <a:rPr lang="en-US" altLang="zh-CN" sz="1200" b="1" dirty="0">
                <a:latin typeface="+mn-ea"/>
              </a:rPr>
              <a:t>§.</a:t>
            </a:r>
            <a:r>
              <a:rPr lang="zh-CN" altLang="zh-CN" sz="1200" b="1" dirty="0">
                <a:latin typeface="+mn-ea"/>
              </a:rPr>
              <a:t>实验结果</a:t>
            </a:r>
          </a:p>
          <a:p>
            <a:endParaRPr lang="zh-CN" altLang="zh-CN" sz="1200" b="1" dirty="0">
              <a:latin typeface="+mn-ea"/>
            </a:endParaRPr>
          </a:p>
        </p:txBody>
      </p:sp>
      <p:sp>
        <p:nvSpPr>
          <p:cNvPr id="18" name="文本框 17">
            <a:extLst>
              <a:ext uri="{FF2B5EF4-FFF2-40B4-BE49-F238E27FC236}">
                <a16:creationId xmlns:a16="http://schemas.microsoft.com/office/drawing/2014/main" id="{E42AFC08-8686-43EF-9618-1685B57D33A9}"/>
              </a:ext>
            </a:extLst>
          </p:cNvPr>
          <p:cNvSpPr txBox="1"/>
          <p:nvPr/>
        </p:nvSpPr>
        <p:spPr>
          <a:xfrm>
            <a:off x="10258004" y="5011646"/>
            <a:ext cx="954107" cy="276999"/>
          </a:xfrm>
          <a:prstGeom prst="rect">
            <a:avLst/>
          </a:prstGeom>
          <a:noFill/>
        </p:spPr>
        <p:txBody>
          <a:bodyPr wrap="none" rtlCol="0">
            <a:spAutoFit/>
          </a:bodyPr>
          <a:lstStyle/>
          <a:p>
            <a:r>
              <a:rPr lang="en-US" altLang="zh-CN" sz="1200" b="1" dirty="0">
                <a:latin typeface="+mn-ea"/>
              </a:rPr>
              <a:t>★</a:t>
            </a:r>
            <a:r>
              <a:rPr lang="zh-CN" altLang="en-US" sz="1200" b="1" dirty="0">
                <a:latin typeface="+mn-ea"/>
              </a:rPr>
              <a:t>模型融合</a:t>
            </a:r>
            <a:endParaRPr lang="en-US" altLang="zh-CN" sz="1200" b="1" dirty="0">
              <a:latin typeface="+mn-ea"/>
            </a:endParaRPr>
          </a:p>
        </p:txBody>
      </p:sp>
      <p:pic>
        <p:nvPicPr>
          <p:cNvPr id="7170" name="图片 1">
            <a:extLst>
              <a:ext uri="{FF2B5EF4-FFF2-40B4-BE49-F238E27FC236}">
                <a16:creationId xmlns:a16="http://schemas.microsoft.com/office/drawing/2014/main" id="{92DBF805-2AC3-4A0D-8CC3-B6C44B10A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9180" y="692621"/>
            <a:ext cx="6010332" cy="5125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a:extLst>
              <a:ext uri="{FF2B5EF4-FFF2-40B4-BE49-F238E27FC236}">
                <a16:creationId xmlns:a16="http://schemas.microsoft.com/office/drawing/2014/main" id="{B52F1C4C-76B8-4591-B96A-B7544B31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519" y="4710632"/>
            <a:ext cx="3683823" cy="206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1">
            <a:extLst>
              <a:ext uri="{FF2B5EF4-FFF2-40B4-BE49-F238E27FC236}">
                <a16:creationId xmlns:a16="http://schemas.microsoft.com/office/drawing/2014/main" id="{9FB0B7D6-FE22-4899-A5C6-9BCBB70C3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950" y="5069583"/>
            <a:ext cx="3539830" cy="1307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499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思源">
      <a:majorFont>
        <a:latin typeface="思源黑體 HW Bold"/>
        <a:ea typeface="思源黑體 HW Bold"/>
        <a:cs typeface=""/>
      </a:majorFont>
      <a:minorFont>
        <a:latin typeface="思源黑体 Regular"/>
        <a:ea typeface="思源黑体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1492</TotalTime>
  <Words>1860</Words>
  <Application>Microsoft Office PowerPoint</Application>
  <PresentationFormat>宽屏</PresentationFormat>
  <Paragraphs>224</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19</vt:i4>
      </vt:variant>
    </vt:vector>
  </HeadingPairs>
  <TitlesOfParts>
    <vt:vector size="30" baseType="lpstr">
      <vt:lpstr>等线</vt:lpstr>
      <vt:lpstr>仿宋</vt:lpstr>
      <vt:lpstr>思源黑体 CN Heavy</vt:lpstr>
      <vt:lpstr>思源黑体 Heavy</vt:lpstr>
      <vt:lpstr>思源黑体 Regular</vt:lpstr>
      <vt:lpstr>思源黑體 HW Bold</vt:lpstr>
      <vt:lpstr>宋体</vt:lpstr>
      <vt:lpstr>Arial</vt:lpstr>
      <vt:lpstr>Times New Roman</vt:lpstr>
      <vt:lpstr>Office 主题​​</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2022奋斗者</dc:creator>
  <cp:lastModifiedBy>沙桐 朱</cp:lastModifiedBy>
  <cp:revision>272</cp:revision>
  <dcterms:created xsi:type="dcterms:W3CDTF">2022-04-18T11:45:43Z</dcterms:created>
  <dcterms:modified xsi:type="dcterms:W3CDTF">2024-03-16T08:24:18Z</dcterms:modified>
</cp:coreProperties>
</file>